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94" r:id="rId30"/>
    <p:sldId id="293" r:id="rId31"/>
    <p:sldId id="295" r:id="rId32"/>
    <p:sldId id="296" r:id="rId33"/>
    <p:sldId id="297" r:id="rId34"/>
    <p:sldId id="298" r:id="rId35"/>
    <p:sldId id="285" r:id="rId36"/>
    <p:sldId id="299" r:id="rId37"/>
    <p:sldId id="300" r:id="rId38"/>
    <p:sldId id="301" r:id="rId39"/>
    <p:sldId id="302" r:id="rId40"/>
    <p:sldId id="286" r:id="rId41"/>
    <p:sldId id="303" r:id="rId42"/>
    <p:sldId id="304" r:id="rId43"/>
    <p:sldId id="287" r:id="rId44"/>
    <p:sldId id="305" r:id="rId45"/>
    <p:sldId id="306" r:id="rId46"/>
    <p:sldId id="307" r:id="rId47"/>
    <p:sldId id="308" r:id="rId48"/>
    <p:sldId id="309" r:id="rId49"/>
    <p:sldId id="288" r:id="rId50"/>
    <p:sldId id="310" r:id="rId51"/>
    <p:sldId id="311" r:id="rId52"/>
    <p:sldId id="312" r:id="rId53"/>
    <p:sldId id="313" r:id="rId54"/>
    <p:sldId id="314" r:id="rId55"/>
    <p:sldId id="315" r:id="rId56"/>
    <p:sldId id="289" r:id="rId57"/>
    <p:sldId id="290" r:id="rId58"/>
    <p:sldId id="316" r:id="rId59"/>
    <p:sldId id="317" r:id="rId60"/>
    <p:sldId id="318" r:id="rId61"/>
    <p:sldId id="319" r:id="rId62"/>
    <p:sldId id="320" r:id="rId63"/>
    <p:sldId id="321" r:id="rId64"/>
    <p:sldId id="292" r:id="rId65"/>
    <p:sldId id="322" r:id="rId66"/>
    <p:sldId id="323" r:id="rId67"/>
    <p:sldId id="324" r:id="rId68"/>
    <p:sldId id="325" r:id="rId69"/>
    <p:sldId id="326" r:id="rId70"/>
    <p:sldId id="327" r:id="rId71"/>
    <p:sldId id="328" r:id="rId72"/>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84" d="100"/>
          <a:sy n="84" d="100"/>
        </p:scale>
        <p:origin x="658"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Antare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AB54181-411D-A8AB-A404-74CEF1630799}"/>
              </a:ext>
            </a:extLst>
          </p:cNvPr>
          <p:cNvSpPr>
            <a:spLocks noGrp="1"/>
          </p:cNvSpPr>
          <p:nvPr>
            <p:ph type="ctrTitle" hasCustomPrompt="1"/>
          </p:nvPr>
        </p:nvSpPr>
        <p:spPr>
          <a:xfrm>
            <a:off x="1523999" y="2508455"/>
            <a:ext cx="9144000" cy="448573"/>
          </a:xfrm>
        </p:spPr>
        <p:txBody>
          <a:bodyPr anchor="b"/>
          <a:lstStyle>
            <a:lvl1pPr algn="ctr">
              <a:defRPr sz="4000">
                <a:solidFill>
                  <a:schemeClr val="accent3"/>
                </a:solidFill>
              </a:defRPr>
            </a:lvl1pPr>
          </a:lstStyle>
          <a:p>
            <a:r>
              <a:rPr lang="de-DE" dirty="0"/>
              <a:t>Faszination Astronomie</a:t>
            </a:r>
            <a:endParaRPr lang="de-AT" dirty="0"/>
          </a:p>
        </p:txBody>
      </p:sp>
      <p:sp>
        <p:nvSpPr>
          <p:cNvPr id="3" name="Untertitel 2">
            <a:extLst>
              <a:ext uri="{FF2B5EF4-FFF2-40B4-BE49-F238E27FC236}">
                <a16:creationId xmlns:a16="http://schemas.microsoft.com/office/drawing/2014/main" id="{4903F660-9B02-6B0A-6B70-712ADB2B4403}"/>
              </a:ext>
            </a:extLst>
          </p:cNvPr>
          <p:cNvSpPr>
            <a:spLocks noGrp="1"/>
          </p:cNvSpPr>
          <p:nvPr>
            <p:ph type="subTitle" idx="1"/>
          </p:nvPr>
        </p:nvSpPr>
        <p:spPr>
          <a:xfrm>
            <a:off x="1524000" y="3602038"/>
            <a:ext cx="9144000" cy="1655762"/>
          </a:xfrm>
        </p:spPr>
        <p:txBody>
          <a:bodyPr/>
          <a:lstStyle>
            <a:lvl1pPr marL="0" indent="0" algn="ctr">
              <a:buNone/>
              <a:defRPr sz="20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de-DE" sz="1800" dirty="0">
              <a:effectLst/>
              <a:latin typeface="Verdana" panose="020B0604030504040204" pitchFamily="34" charset="0"/>
              <a:ea typeface="Times New Roman" panose="02020603050405020304" pitchFamily="18" charset="0"/>
              <a:cs typeface="Arial" panose="020B0604020202020204" pitchFamily="34" charset="0"/>
            </a:endParaRPr>
          </a:p>
          <a:p>
            <a:r>
              <a:rPr lang="de-DE" sz="1800" dirty="0">
                <a:effectLst/>
                <a:latin typeface="Verdana" panose="020B0604030504040204" pitchFamily="34" charset="0"/>
                <a:ea typeface="Times New Roman" panose="02020603050405020304" pitchFamily="18" charset="0"/>
                <a:cs typeface="Arial" panose="020B0604020202020204" pitchFamily="34" charset="0"/>
              </a:rPr>
              <a:t>Nationalpark Gesäuse GmbH</a:t>
            </a:r>
          </a:p>
          <a:p>
            <a:r>
              <a:rPr lang="de-DE" sz="1800" b="0" dirty="0">
                <a:effectLst/>
                <a:latin typeface="Verdana" panose="020B0604030504040204" pitchFamily="34" charset="0"/>
                <a:cs typeface="Arial" panose="020B0604020202020204" pitchFamily="34" charset="0"/>
              </a:rPr>
              <a:t>10-04-2025</a:t>
            </a:r>
            <a:endParaRPr lang="de-AT" dirty="0"/>
          </a:p>
        </p:txBody>
      </p:sp>
      <p:sp>
        <p:nvSpPr>
          <p:cNvPr id="4" name="Datumsplatzhalter 3">
            <a:extLst>
              <a:ext uri="{FF2B5EF4-FFF2-40B4-BE49-F238E27FC236}">
                <a16:creationId xmlns:a16="http://schemas.microsoft.com/office/drawing/2014/main" id="{0A57FBAE-9C44-F630-D368-1B722D1F2EC3}"/>
              </a:ext>
            </a:extLst>
          </p:cNvPr>
          <p:cNvSpPr>
            <a:spLocks noGrp="1"/>
          </p:cNvSpPr>
          <p:nvPr>
            <p:ph type="dt" sz="half" idx="10"/>
          </p:nvPr>
        </p:nvSpPr>
        <p:spPr/>
        <p:txBody>
          <a:bodyPr/>
          <a:lstStyle>
            <a:lvl1pPr>
              <a:defRPr/>
            </a:lvl1pPr>
          </a:lstStyle>
          <a:p>
            <a:r>
              <a:rPr lang="de-AT" dirty="0"/>
              <a:t>10.4.2025</a:t>
            </a:r>
          </a:p>
        </p:txBody>
      </p:sp>
      <p:sp>
        <p:nvSpPr>
          <p:cNvPr id="5" name="Fußzeilenplatzhalter 4">
            <a:extLst>
              <a:ext uri="{FF2B5EF4-FFF2-40B4-BE49-F238E27FC236}">
                <a16:creationId xmlns:a16="http://schemas.microsoft.com/office/drawing/2014/main" id="{9F6E4EBB-3D68-6895-5FB3-BC24897C2E4D}"/>
              </a:ext>
            </a:extLst>
          </p:cNvPr>
          <p:cNvSpPr>
            <a:spLocks noGrp="1"/>
          </p:cNvSpPr>
          <p:nvPr>
            <p:ph type="ftr" sz="quarter" idx="11"/>
          </p:nvPr>
        </p:nvSpPr>
        <p:spPr/>
        <p:txBody>
          <a:bodyPr/>
          <a:lstStyle/>
          <a:p>
            <a:r>
              <a:rPr lang="de-AT" dirty="0"/>
              <a:t>Gerhard Kermer, DI Erich Schubert</a:t>
            </a:r>
          </a:p>
        </p:txBody>
      </p:sp>
      <p:sp>
        <p:nvSpPr>
          <p:cNvPr id="6" name="Foliennummernplatzhalter 5">
            <a:extLst>
              <a:ext uri="{FF2B5EF4-FFF2-40B4-BE49-F238E27FC236}">
                <a16:creationId xmlns:a16="http://schemas.microsoft.com/office/drawing/2014/main" id="{D9610F74-09DE-5D9E-4479-CB273A1D14BE}"/>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‹Nr.›</a:t>
            </a:fld>
            <a:endParaRPr lang="de-AT" dirty="0"/>
          </a:p>
        </p:txBody>
      </p:sp>
      <p:sp>
        <p:nvSpPr>
          <p:cNvPr id="12" name="Textfeld 11">
            <a:extLst>
              <a:ext uri="{FF2B5EF4-FFF2-40B4-BE49-F238E27FC236}">
                <a16:creationId xmlns:a16="http://schemas.microsoft.com/office/drawing/2014/main" id="{19363322-E7BA-5443-1878-94F0D7CC3B68}"/>
              </a:ext>
            </a:extLst>
          </p:cNvPr>
          <p:cNvSpPr txBox="1"/>
          <p:nvPr userDrawn="1"/>
        </p:nvSpPr>
        <p:spPr>
          <a:xfrm>
            <a:off x="2652622" y="2905780"/>
            <a:ext cx="6886755" cy="523220"/>
          </a:xfrm>
          <a:prstGeom prst="rect">
            <a:avLst/>
          </a:prstGeom>
          <a:noFill/>
        </p:spPr>
        <p:txBody>
          <a:bodyPr wrap="square" rtlCol="0">
            <a:spAutoFit/>
          </a:bodyPr>
          <a:lstStyle/>
          <a:p>
            <a:pPr algn="ctr"/>
            <a:r>
              <a:rPr lang="de-DE" sz="2800" b="1" dirty="0">
                <a:solidFill>
                  <a:schemeClr val="accent3"/>
                </a:solidFill>
              </a:rPr>
              <a:t>Eine Reise durch das Universum</a:t>
            </a:r>
            <a:endParaRPr lang="de-AT" sz="2800" b="1" dirty="0">
              <a:solidFill>
                <a:schemeClr val="accent3"/>
              </a:solidFill>
            </a:endParaRPr>
          </a:p>
        </p:txBody>
      </p:sp>
    </p:spTree>
    <p:extLst>
      <p:ext uri="{BB962C8B-B14F-4D97-AF65-F5344CB8AC3E}">
        <p14:creationId xmlns:p14="http://schemas.microsoft.com/office/powerpoint/2010/main" val="18174137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0_Antares">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0A57FBAE-9C44-F630-D368-1B722D1F2EC3}"/>
              </a:ext>
            </a:extLst>
          </p:cNvPr>
          <p:cNvSpPr>
            <a:spLocks noGrp="1"/>
          </p:cNvSpPr>
          <p:nvPr>
            <p:ph type="dt" sz="half" idx="10"/>
          </p:nvPr>
        </p:nvSpPr>
        <p:spPr/>
        <p:txBody>
          <a:bodyPr/>
          <a:lstStyle>
            <a:lvl1pPr>
              <a:defRPr/>
            </a:lvl1pPr>
          </a:lstStyle>
          <a:p>
            <a:r>
              <a:rPr lang="de-AT" dirty="0"/>
              <a:t>10.4.2025</a:t>
            </a:r>
          </a:p>
        </p:txBody>
      </p:sp>
      <p:sp>
        <p:nvSpPr>
          <p:cNvPr id="5" name="Fußzeilenplatzhalter 4">
            <a:extLst>
              <a:ext uri="{FF2B5EF4-FFF2-40B4-BE49-F238E27FC236}">
                <a16:creationId xmlns:a16="http://schemas.microsoft.com/office/drawing/2014/main" id="{9F6E4EBB-3D68-6895-5FB3-BC24897C2E4D}"/>
              </a:ext>
            </a:extLst>
          </p:cNvPr>
          <p:cNvSpPr>
            <a:spLocks noGrp="1"/>
          </p:cNvSpPr>
          <p:nvPr>
            <p:ph type="ftr" sz="quarter" idx="11"/>
          </p:nvPr>
        </p:nvSpPr>
        <p:spPr/>
        <p:txBody>
          <a:bodyPr/>
          <a:lstStyle/>
          <a:p>
            <a:r>
              <a:rPr lang="de-AT" dirty="0"/>
              <a:t>Gerhard Kermer, DI Erich Schubert</a:t>
            </a:r>
          </a:p>
        </p:txBody>
      </p:sp>
      <p:sp>
        <p:nvSpPr>
          <p:cNvPr id="6" name="Foliennummernplatzhalter 5">
            <a:extLst>
              <a:ext uri="{FF2B5EF4-FFF2-40B4-BE49-F238E27FC236}">
                <a16:creationId xmlns:a16="http://schemas.microsoft.com/office/drawing/2014/main" id="{D9610F74-09DE-5D9E-4479-CB273A1D14BE}"/>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‹Nr.›</a:t>
            </a:fld>
            <a:endParaRPr lang="de-AT" dirty="0"/>
          </a:p>
        </p:txBody>
      </p:sp>
      <p:sp>
        <p:nvSpPr>
          <p:cNvPr id="7" name="Textfeld 6">
            <a:extLst>
              <a:ext uri="{FF2B5EF4-FFF2-40B4-BE49-F238E27FC236}">
                <a16:creationId xmlns:a16="http://schemas.microsoft.com/office/drawing/2014/main" id="{F12E816A-B6BD-DE09-CF80-FEBC7E288638}"/>
              </a:ext>
            </a:extLst>
          </p:cNvPr>
          <p:cNvSpPr txBox="1"/>
          <p:nvPr userDrawn="1"/>
        </p:nvSpPr>
        <p:spPr>
          <a:xfrm>
            <a:off x="242977" y="1621388"/>
            <a:ext cx="759124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2400" dirty="0"/>
              <a:t>Sternbilder - Muster am Himmel</a:t>
            </a:r>
            <a:endParaRPr lang="de-DE" sz="2400" b="1" dirty="0">
              <a:solidFill>
                <a:srgbClr val="FF0000"/>
              </a:solidFill>
              <a:effectLst/>
              <a:latin typeface="Verdana" panose="020B0604030504040204" pitchFamily="34" charset="0"/>
              <a:ea typeface="Times New Roman" panose="02020603050405020304" pitchFamily="18" charset="0"/>
              <a:cs typeface="Arial" panose="020B0604020202020204" pitchFamily="34" charset="0"/>
            </a:endParaRPr>
          </a:p>
        </p:txBody>
      </p:sp>
      <p:sp>
        <p:nvSpPr>
          <p:cNvPr id="8" name="Textfeld 7">
            <a:extLst>
              <a:ext uri="{FF2B5EF4-FFF2-40B4-BE49-F238E27FC236}">
                <a16:creationId xmlns:a16="http://schemas.microsoft.com/office/drawing/2014/main" id="{610ADE50-E298-CB2C-6403-2206B73B7715}"/>
              </a:ext>
            </a:extLst>
          </p:cNvPr>
          <p:cNvSpPr txBox="1"/>
          <p:nvPr userDrawn="1"/>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13" name="Textfeld 12">
            <a:extLst>
              <a:ext uri="{FF2B5EF4-FFF2-40B4-BE49-F238E27FC236}">
                <a16:creationId xmlns:a16="http://schemas.microsoft.com/office/drawing/2014/main" id="{B44694B6-20D0-A106-4DD7-24180C42CCE3}"/>
              </a:ext>
            </a:extLst>
          </p:cNvPr>
          <p:cNvSpPr txBox="1"/>
          <p:nvPr userDrawn="1"/>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Beobachtbare Objekte am Himmel</a:t>
            </a:r>
          </a:p>
          <a:p>
            <a:endParaRPr lang="de-AT" dirty="0"/>
          </a:p>
        </p:txBody>
      </p:sp>
      <p:sp>
        <p:nvSpPr>
          <p:cNvPr id="16" name="Textfeld 15">
            <a:extLst>
              <a:ext uri="{FF2B5EF4-FFF2-40B4-BE49-F238E27FC236}">
                <a16:creationId xmlns:a16="http://schemas.microsoft.com/office/drawing/2014/main" id="{5C6A3F75-313A-30E4-B165-75CC71A3C961}"/>
              </a:ext>
            </a:extLst>
          </p:cNvPr>
          <p:cNvSpPr txBox="1"/>
          <p:nvPr userDrawn="1"/>
        </p:nvSpPr>
        <p:spPr>
          <a:xfrm>
            <a:off x="388189" y="2536166"/>
            <a:ext cx="8333117" cy="954107"/>
          </a:xfrm>
          <a:prstGeom prst="rect">
            <a:avLst/>
          </a:prstGeom>
          <a:noFill/>
        </p:spPr>
        <p:txBody>
          <a:bodyPr wrap="square" rtlCol="0">
            <a:spAutoFit/>
          </a:bodyPr>
          <a:lstStyle/>
          <a:p>
            <a:pPr marL="0" indent="0">
              <a:buFont typeface="Arial" panose="020B0604020202020204" pitchFamily="34" charset="0"/>
              <a:buNone/>
            </a:pPr>
            <a:r>
              <a:rPr lang="de-AT" sz="2000" b="1" dirty="0"/>
              <a:t>Sternbild - Sommer</a:t>
            </a:r>
          </a:p>
          <a:p>
            <a:pPr marL="0" indent="0">
              <a:buFont typeface="Arial" panose="020B0604020202020204" pitchFamily="34" charset="0"/>
              <a:buNone/>
            </a:pPr>
            <a:endParaRPr lang="de-AT" b="1" dirty="0"/>
          </a:p>
          <a:p>
            <a:pPr marL="285750" indent="-285750">
              <a:buFont typeface="Arial" panose="020B0604020202020204" pitchFamily="34" charset="0"/>
              <a:buChar char="•"/>
            </a:pPr>
            <a:r>
              <a:rPr lang="de-DE" dirty="0"/>
              <a:t>Sommerdreieck (Schwan, Leier, Adler), Sommermilchstraße</a:t>
            </a:r>
          </a:p>
        </p:txBody>
      </p:sp>
    </p:spTree>
    <p:extLst>
      <p:ext uri="{BB962C8B-B14F-4D97-AF65-F5344CB8AC3E}">
        <p14:creationId xmlns:p14="http://schemas.microsoft.com/office/powerpoint/2010/main" val="16243381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2_Antares">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0A57FBAE-9C44-F630-D368-1B722D1F2EC3}"/>
              </a:ext>
            </a:extLst>
          </p:cNvPr>
          <p:cNvSpPr>
            <a:spLocks noGrp="1"/>
          </p:cNvSpPr>
          <p:nvPr>
            <p:ph type="dt" sz="half" idx="10"/>
          </p:nvPr>
        </p:nvSpPr>
        <p:spPr/>
        <p:txBody>
          <a:bodyPr/>
          <a:lstStyle>
            <a:lvl1pPr>
              <a:defRPr/>
            </a:lvl1pPr>
          </a:lstStyle>
          <a:p>
            <a:r>
              <a:rPr lang="de-AT" dirty="0"/>
              <a:t>10.4.2025</a:t>
            </a:r>
          </a:p>
        </p:txBody>
      </p:sp>
      <p:sp>
        <p:nvSpPr>
          <p:cNvPr id="5" name="Fußzeilenplatzhalter 4">
            <a:extLst>
              <a:ext uri="{FF2B5EF4-FFF2-40B4-BE49-F238E27FC236}">
                <a16:creationId xmlns:a16="http://schemas.microsoft.com/office/drawing/2014/main" id="{9F6E4EBB-3D68-6895-5FB3-BC24897C2E4D}"/>
              </a:ext>
            </a:extLst>
          </p:cNvPr>
          <p:cNvSpPr>
            <a:spLocks noGrp="1"/>
          </p:cNvSpPr>
          <p:nvPr>
            <p:ph type="ftr" sz="quarter" idx="11"/>
          </p:nvPr>
        </p:nvSpPr>
        <p:spPr/>
        <p:txBody>
          <a:bodyPr/>
          <a:lstStyle/>
          <a:p>
            <a:r>
              <a:rPr lang="de-AT" dirty="0"/>
              <a:t>Gerhard Kermer, DI Erich Schubert</a:t>
            </a:r>
          </a:p>
        </p:txBody>
      </p:sp>
      <p:sp>
        <p:nvSpPr>
          <p:cNvPr id="6" name="Foliennummernplatzhalter 5">
            <a:extLst>
              <a:ext uri="{FF2B5EF4-FFF2-40B4-BE49-F238E27FC236}">
                <a16:creationId xmlns:a16="http://schemas.microsoft.com/office/drawing/2014/main" id="{D9610F74-09DE-5D9E-4479-CB273A1D14BE}"/>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‹Nr.›</a:t>
            </a:fld>
            <a:endParaRPr lang="de-AT" dirty="0"/>
          </a:p>
        </p:txBody>
      </p:sp>
      <p:sp>
        <p:nvSpPr>
          <p:cNvPr id="7" name="Textfeld 6">
            <a:extLst>
              <a:ext uri="{FF2B5EF4-FFF2-40B4-BE49-F238E27FC236}">
                <a16:creationId xmlns:a16="http://schemas.microsoft.com/office/drawing/2014/main" id="{F12E816A-B6BD-DE09-CF80-FEBC7E288638}"/>
              </a:ext>
            </a:extLst>
          </p:cNvPr>
          <p:cNvSpPr txBox="1"/>
          <p:nvPr userDrawn="1"/>
        </p:nvSpPr>
        <p:spPr>
          <a:xfrm>
            <a:off x="242977" y="1621388"/>
            <a:ext cx="759124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2400" dirty="0"/>
              <a:t>Sternbilder - Muster am Himmel</a:t>
            </a:r>
            <a:endParaRPr lang="de-DE" sz="2400" b="1" dirty="0">
              <a:solidFill>
                <a:srgbClr val="FF0000"/>
              </a:solidFill>
              <a:effectLst/>
              <a:latin typeface="Verdana" panose="020B0604030504040204" pitchFamily="34" charset="0"/>
              <a:ea typeface="Times New Roman" panose="02020603050405020304" pitchFamily="18" charset="0"/>
              <a:cs typeface="Arial" panose="020B0604020202020204" pitchFamily="34" charset="0"/>
            </a:endParaRPr>
          </a:p>
        </p:txBody>
      </p:sp>
      <p:sp>
        <p:nvSpPr>
          <p:cNvPr id="8" name="Textfeld 7">
            <a:extLst>
              <a:ext uri="{FF2B5EF4-FFF2-40B4-BE49-F238E27FC236}">
                <a16:creationId xmlns:a16="http://schemas.microsoft.com/office/drawing/2014/main" id="{610ADE50-E298-CB2C-6403-2206B73B7715}"/>
              </a:ext>
            </a:extLst>
          </p:cNvPr>
          <p:cNvSpPr txBox="1"/>
          <p:nvPr userDrawn="1"/>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13" name="Textfeld 12">
            <a:extLst>
              <a:ext uri="{FF2B5EF4-FFF2-40B4-BE49-F238E27FC236}">
                <a16:creationId xmlns:a16="http://schemas.microsoft.com/office/drawing/2014/main" id="{B44694B6-20D0-A106-4DD7-24180C42CCE3}"/>
              </a:ext>
            </a:extLst>
          </p:cNvPr>
          <p:cNvSpPr txBox="1"/>
          <p:nvPr userDrawn="1"/>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Beobachtbare Objekte am Himmel</a:t>
            </a:r>
          </a:p>
          <a:p>
            <a:endParaRPr lang="de-AT" dirty="0"/>
          </a:p>
        </p:txBody>
      </p:sp>
      <p:sp>
        <p:nvSpPr>
          <p:cNvPr id="16" name="Textfeld 15">
            <a:extLst>
              <a:ext uri="{FF2B5EF4-FFF2-40B4-BE49-F238E27FC236}">
                <a16:creationId xmlns:a16="http://schemas.microsoft.com/office/drawing/2014/main" id="{5C6A3F75-313A-30E4-B165-75CC71A3C961}"/>
              </a:ext>
            </a:extLst>
          </p:cNvPr>
          <p:cNvSpPr txBox="1"/>
          <p:nvPr userDrawn="1"/>
        </p:nvSpPr>
        <p:spPr>
          <a:xfrm>
            <a:off x="388189" y="2536166"/>
            <a:ext cx="8333117" cy="954107"/>
          </a:xfrm>
          <a:prstGeom prst="rect">
            <a:avLst/>
          </a:prstGeom>
          <a:noFill/>
        </p:spPr>
        <p:txBody>
          <a:bodyPr wrap="square" rtlCol="0">
            <a:spAutoFit/>
          </a:bodyPr>
          <a:lstStyle/>
          <a:p>
            <a:pPr marL="0" indent="0">
              <a:buFont typeface="Arial" panose="020B0604020202020204" pitchFamily="34" charset="0"/>
              <a:buNone/>
            </a:pPr>
            <a:r>
              <a:rPr lang="de-AT" sz="2000" b="1" dirty="0"/>
              <a:t>Sternbild - Herbst</a:t>
            </a:r>
          </a:p>
          <a:p>
            <a:pPr marL="0" indent="0">
              <a:buFont typeface="Arial" panose="020B0604020202020204" pitchFamily="34" charset="0"/>
              <a:buNone/>
            </a:pPr>
            <a:endParaRPr lang="de-AT" b="1" dirty="0"/>
          </a:p>
          <a:p>
            <a:pPr marL="285750" indent="-285750">
              <a:buFont typeface="Arial" panose="020B0604020202020204" pitchFamily="34" charset="0"/>
              <a:buChar char="•"/>
            </a:pPr>
            <a:r>
              <a:rPr lang="de-AT"/>
              <a:t>Herbstviereck (Pegasus), Andromeda</a:t>
            </a:r>
            <a:endParaRPr lang="de-DE" dirty="0"/>
          </a:p>
        </p:txBody>
      </p:sp>
    </p:spTree>
    <p:extLst>
      <p:ext uri="{BB962C8B-B14F-4D97-AF65-F5344CB8AC3E}">
        <p14:creationId xmlns:p14="http://schemas.microsoft.com/office/powerpoint/2010/main" val="17720914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1_Antares">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0A57FBAE-9C44-F630-D368-1B722D1F2EC3}"/>
              </a:ext>
            </a:extLst>
          </p:cNvPr>
          <p:cNvSpPr>
            <a:spLocks noGrp="1"/>
          </p:cNvSpPr>
          <p:nvPr>
            <p:ph type="dt" sz="half" idx="10"/>
          </p:nvPr>
        </p:nvSpPr>
        <p:spPr/>
        <p:txBody>
          <a:bodyPr/>
          <a:lstStyle>
            <a:lvl1pPr>
              <a:defRPr/>
            </a:lvl1pPr>
          </a:lstStyle>
          <a:p>
            <a:r>
              <a:rPr lang="de-AT" dirty="0"/>
              <a:t>10.4.2025</a:t>
            </a:r>
          </a:p>
        </p:txBody>
      </p:sp>
      <p:sp>
        <p:nvSpPr>
          <p:cNvPr id="5" name="Fußzeilenplatzhalter 4">
            <a:extLst>
              <a:ext uri="{FF2B5EF4-FFF2-40B4-BE49-F238E27FC236}">
                <a16:creationId xmlns:a16="http://schemas.microsoft.com/office/drawing/2014/main" id="{9F6E4EBB-3D68-6895-5FB3-BC24897C2E4D}"/>
              </a:ext>
            </a:extLst>
          </p:cNvPr>
          <p:cNvSpPr>
            <a:spLocks noGrp="1"/>
          </p:cNvSpPr>
          <p:nvPr>
            <p:ph type="ftr" sz="quarter" idx="11"/>
          </p:nvPr>
        </p:nvSpPr>
        <p:spPr/>
        <p:txBody>
          <a:bodyPr/>
          <a:lstStyle/>
          <a:p>
            <a:r>
              <a:rPr lang="de-AT" dirty="0"/>
              <a:t>Gerhard Kermer, DI Erich Schubert</a:t>
            </a:r>
          </a:p>
        </p:txBody>
      </p:sp>
      <p:sp>
        <p:nvSpPr>
          <p:cNvPr id="6" name="Foliennummernplatzhalter 5">
            <a:extLst>
              <a:ext uri="{FF2B5EF4-FFF2-40B4-BE49-F238E27FC236}">
                <a16:creationId xmlns:a16="http://schemas.microsoft.com/office/drawing/2014/main" id="{D9610F74-09DE-5D9E-4479-CB273A1D14BE}"/>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‹Nr.›</a:t>
            </a:fld>
            <a:endParaRPr lang="de-AT" dirty="0"/>
          </a:p>
        </p:txBody>
      </p:sp>
      <p:pic>
        <p:nvPicPr>
          <p:cNvPr id="10" name="Grafik 9" descr="Ein Bild, das Grafiken, Logo, Schrift, Design enthält.&#10;&#10;KI-generierte Inhalte können fehlerhaft sein.">
            <a:extLst>
              <a:ext uri="{FF2B5EF4-FFF2-40B4-BE49-F238E27FC236}">
                <a16:creationId xmlns:a16="http://schemas.microsoft.com/office/drawing/2014/main" id="{BCA68B33-2AFC-51F0-E82A-407AB7E20E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76989" y="-115946"/>
            <a:ext cx="4115011" cy="2292468"/>
          </a:xfrm>
          <a:prstGeom prst="rect">
            <a:avLst/>
          </a:prstGeom>
        </p:spPr>
      </p:pic>
      <p:sp>
        <p:nvSpPr>
          <p:cNvPr id="7" name="Textfeld 6">
            <a:extLst>
              <a:ext uri="{FF2B5EF4-FFF2-40B4-BE49-F238E27FC236}">
                <a16:creationId xmlns:a16="http://schemas.microsoft.com/office/drawing/2014/main" id="{F12E816A-B6BD-DE09-CF80-FEBC7E288638}"/>
              </a:ext>
            </a:extLst>
          </p:cNvPr>
          <p:cNvSpPr txBox="1"/>
          <p:nvPr userDrawn="1"/>
        </p:nvSpPr>
        <p:spPr>
          <a:xfrm>
            <a:off x="242977" y="1621388"/>
            <a:ext cx="759124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2400" dirty="0"/>
              <a:t>Sternbilder - Muster am Himmel</a:t>
            </a:r>
            <a:endParaRPr lang="de-DE" sz="2400" b="1" dirty="0">
              <a:solidFill>
                <a:srgbClr val="FF0000"/>
              </a:solidFill>
              <a:effectLst/>
              <a:latin typeface="Verdana" panose="020B0604030504040204" pitchFamily="34" charset="0"/>
              <a:ea typeface="Times New Roman" panose="02020603050405020304" pitchFamily="18" charset="0"/>
              <a:cs typeface="Arial" panose="020B0604020202020204" pitchFamily="34" charset="0"/>
            </a:endParaRPr>
          </a:p>
        </p:txBody>
      </p:sp>
      <p:sp>
        <p:nvSpPr>
          <p:cNvPr id="8" name="Textfeld 7">
            <a:extLst>
              <a:ext uri="{FF2B5EF4-FFF2-40B4-BE49-F238E27FC236}">
                <a16:creationId xmlns:a16="http://schemas.microsoft.com/office/drawing/2014/main" id="{610ADE50-E298-CB2C-6403-2206B73B7715}"/>
              </a:ext>
            </a:extLst>
          </p:cNvPr>
          <p:cNvSpPr txBox="1"/>
          <p:nvPr userDrawn="1"/>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13" name="Textfeld 12">
            <a:extLst>
              <a:ext uri="{FF2B5EF4-FFF2-40B4-BE49-F238E27FC236}">
                <a16:creationId xmlns:a16="http://schemas.microsoft.com/office/drawing/2014/main" id="{B44694B6-20D0-A106-4DD7-24180C42CCE3}"/>
              </a:ext>
            </a:extLst>
          </p:cNvPr>
          <p:cNvSpPr txBox="1"/>
          <p:nvPr userDrawn="1"/>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Beobachtbare Objekte am Himmel</a:t>
            </a:r>
          </a:p>
          <a:p>
            <a:endParaRPr lang="de-AT" dirty="0"/>
          </a:p>
        </p:txBody>
      </p:sp>
      <p:sp>
        <p:nvSpPr>
          <p:cNvPr id="16" name="Textfeld 15">
            <a:extLst>
              <a:ext uri="{FF2B5EF4-FFF2-40B4-BE49-F238E27FC236}">
                <a16:creationId xmlns:a16="http://schemas.microsoft.com/office/drawing/2014/main" id="{5C6A3F75-313A-30E4-B165-75CC71A3C961}"/>
              </a:ext>
            </a:extLst>
          </p:cNvPr>
          <p:cNvSpPr txBox="1"/>
          <p:nvPr userDrawn="1"/>
        </p:nvSpPr>
        <p:spPr>
          <a:xfrm>
            <a:off x="388189" y="2536166"/>
            <a:ext cx="8333117" cy="954107"/>
          </a:xfrm>
          <a:prstGeom prst="rect">
            <a:avLst/>
          </a:prstGeom>
          <a:noFill/>
        </p:spPr>
        <p:txBody>
          <a:bodyPr wrap="square" rtlCol="0">
            <a:spAutoFit/>
          </a:bodyPr>
          <a:lstStyle/>
          <a:p>
            <a:pPr marL="0" indent="0">
              <a:buFont typeface="Arial" panose="020B0604020202020204" pitchFamily="34" charset="0"/>
              <a:buNone/>
            </a:pPr>
            <a:r>
              <a:rPr lang="de-AT" sz="2000" b="1" dirty="0"/>
              <a:t>Sternbild - Winter</a:t>
            </a:r>
          </a:p>
          <a:p>
            <a:pPr marL="0" indent="0">
              <a:buFont typeface="Arial" panose="020B0604020202020204" pitchFamily="34" charset="0"/>
              <a:buNone/>
            </a:pPr>
            <a:endParaRPr lang="de-AT" b="1" dirty="0"/>
          </a:p>
          <a:p>
            <a:pPr marL="285750" indent="-285750">
              <a:buFont typeface="Arial" panose="020B0604020202020204" pitchFamily="34" charset="0"/>
              <a:buChar char="•"/>
            </a:pPr>
            <a:r>
              <a:rPr lang="de-DE" dirty="0"/>
              <a:t>Wintersechseck (Fuhrmann, Stier, Orion, Großer Hund, Kleiner Hund)</a:t>
            </a:r>
          </a:p>
        </p:txBody>
      </p:sp>
    </p:spTree>
    <p:extLst>
      <p:ext uri="{BB962C8B-B14F-4D97-AF65-F5344CB8AC3E}">
        <p14:creationId xmlns:p14="http://schemas.microsoft.com/office/powerpoint/2010/main" val="6786610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3_Antares">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0A57FBAE-9C44-F630-D368-1B722D1F2EC3}"/>
              </a:ext>
            </a:extLst>
          </p:cNvPr>
          <p:cNvSpPr>
            <a:spLocks noGrp="1"/>
          </p:cNvSpPr>
          <p:nvPr>
            <p:ph type="dt" sz="half" idx="10"/>
          </p:nvPr>
        </p:nvSpPr>
        <p:spPr/>
        <p:txBody>
          <a:bodyPr/>
          <a:lstStyle>
            <a:lvl1pPr>
              <a:defRPr/>
            </a:lvl1pPr>
          </a:lstStyle>
          <a:p>
            <a:r>
              <a:rPr lang="de-AT" dirty="0"/>
              <a:t>10.4.2025</a:t>
            </a:r>
          </a:p>
        </p:txBody>
      </p:sp>
      <p:sp>
        <p:nvSpPr>
          <p:cNvPr id="5" name="Fußzeilenplatzhalter 4">
            <a:extLst>
              <a:ext uri="{FF2B5EF4-FFF2-40B4-BE49-F238E27FC236}">
                <a16:creationId xmlns:a16="http://schemas.microsoft.com/office/drawing/2014/main" id="{9F6E4EBB-3D68-6895-5FB3-BC24897C2E4D}"/>
              </a:ext>
            </a:extLst>
          </p:cNvPr>
          <p:cNvSpPr>
            <a:spLocks noGrp="1"/>
          </p:cNvSpPr>
          <p:nvPr>
            <p:ph type="ftr" sz="quarter" idx="11"/>
          </p:nvPr>
        </p:nvSpPr>
        <p:spPr/>
        <p:txBody>
          <a:bodyPr/>
          <a:lstStyle/>
          <a:p>
            <a:r>
              <a:rPr lang="de-AT" dirty="0"/>
              <a:t>Gerhard Kermer, DI Erich Schubert</a:t>
            </a:r>
          </a:p>
        </p:txBody>
      </p:sp>
      <p:sp>
        <p:nvSpPr>
          <p:cNvPr id="6" name="Foliennummernplatzhalter 5">
            <a:extLst>
              <a:ext uri="{FF2B5EF4-FFF2-40B4-BE49-F238E27FC236}">
                <a16:creationId xmlns:a16="http://schemas.microsoft.com/office/drawing/2014/main" id="{D9610F74-09DE-5D9E-4479-CB273A1D14BE}"/>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‹Nr.›</a:t>
            </a:fld>
            <a:endParaRPr lang="de-AT" dirty="0"/>
          </a:p>
        </p:txBody>
      </p:sp>
      <p:pic>
        <p:nvPicPr>
          <p:cNvPr id="10" name="Grafik 9" descr="Ein Bild, das Grafiken, Logo, Schrift, Design enthält.&#10;&#10;KI-generierte Inhalte können fehlerhaft sein.">
            <a:extLst>
              <a:ext uri="{FF2B5EF4-FFF2-40B4-BE49-F238E27FC236}">
                <a16:creationId xmlns:a16="http://schemas.microsoft.com/office/drawing/2014/main" id="{BCA68B33-2AFC-51F0-E82A-407AB7E20E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76989" y="-115946"/>
            <a:ext cx="4115011" cy="2292468"/>
          </a:xfrm>
          <a:prstGeom prst="rect">
            <a:avLst/>
          </a:prstGeom>
        </p:spPr>
      </p:pic>
      <p:sp>
        <p:nvSpPr>
          <p:cNvPr id="7" name="Textfeld 6">
            <a:extLst>
              <a:ext uri="{FF2B5EF4-FFF2-40B4-BE49-F238E27FC236}">
                <a16:creationId xmlns:a16="http://schemas.microsoft.com/office/drawing/2014/main" id="{F12E816A-B6BD-DE09-CF80-FEBC7E288638}"/>
              </a:ext>
            </a:extLst>
          </p:cNvPr>
          <p:cNvSpPr txBox="1"/>
          <p:nvPr userDrawn="1"/>
        </p:nvSpPr>
        <p:spPr>
          <a:xfrm>
            <a:off x="242977" y="1621388"/>
            <a:ext cx="759124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2400" dirty="0"/>
              <a:t>Sternbilder - Muster am Himmel</a:t>
            </a:r>
            <a:endParaRPr lang="de-DE" sz="2400" b="1" dirty="0">
              <a:solidFill>
                <a:srgbClr val="FF0000"/>
              </a:solidFill>
              <a:effectLst/>
              <a:latin typeface="Verdana" panose="020B0604030504040204" pitchFamily="34" charset="0"/>
              <a:ea typeface="Times New Roman" panose="02020603050405020304" pitchFamily="18" charset="0"/>
              <a:cs typeface="Arial" panose="020B0604020202020204" pitchFamily="34" charset="0"/>
            </a:endParaRPr>
          </a:p>
        </p:txBody>
      </p:sp>
      <p:sp>
        <p:nvSpPr>
          <p:cNvPr id="8" name="Textfeld 7">
            <a:extLst>
              <a:ext uri="{FF2B5EF4-FFF2-40B4-BE49-F238E27FC236}">
                <a16:creationId xmlns:a16="http://schemas.microsoft.com/office/drawing/2014/main" id="{610ADE50-E298-CB2C-6403-2206B73B7715}"/>
              </a:ext>
            </a:extLst>
          </p:cNvPr>
          <p:cNvSpPr txBox="1"/>
          <p:nvPr userDrawn="1"/>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13" name="Textfeld 12">
            <a:extLst>
              <a:ext uri="{FF2B5EF4-FFF2-40B4-BE49-F238E27FC236}">
                <a16:creationId xmlns:a16="http://schemas.microsoft.com/office/drawing/2014/main" id="{B44694B6-20D0-A106-4DD7-24180C42CCE3}"/>
              </a:ext>
            </a:extLst>
          </p:cNvPr>
          <p:cNvSpPr txBox="1"/>
          <p:nvPr userDrawn="1"/>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Beobachtbare Objekte am Himmel</a:t>
            </a:r>
          </a:p>
          <a:p>
            <a:endParaRPr lang="de-AT" dirty="0"/>
          </a:p>
        </p:txBody>
      </p:sp>
      <p:sp>
        <p:nvSpPr>
          <p:cNvPr id="16" name="Textfeld 15">
            <a:extLst>
              <a:ext uri="{FF2B5EF4-FFF2-40B4-BE49-F238E27FC236}">
                <a16:creationId xmlns:a16="http://schemas.microsoft.com/office/drawing/2014/main" id="{5C6A3F75-313A-30E4-B165-75CC71A3C961}"/>
              </a:ext>
            </a:extLst>
          </p:cNvPr>
          <p:cNvSpPr txBox="1"/>
          <p:nvPr userDrawn="1"/>
        </p:nvSpPr>
        <p:spPr>
          <a:xfrm>
            <a:off x="388189" y="2536166"/>
            <a:ext cx="8333117" cy="2616101"/>
          </a:xfrm>
          <a:prstGeom prst="rect">
            <a:avLst/>
          </a:prstGeom>
          <a:noFill/>
        </p:spPr>
        <p:txBody>
          <a:bodyPr wrap="square" rtlCol="0">
            <a:spAutoFit/>
          </a:bodyPr>
          <a:lstStyle/>
          <a:p>
            <a:pPr marL="0" indent="0">
              <a:buFont typeface="Arial" panose="020B0604020202020204" pitchFamily="34" charset="0"/>
              <a:buNone/>
            </a:pPr>
            <a:r>
              <a:rPr lang="de-AT" sz="2000" b="1" dirty="0"/>
              <a:t>Sternbilder - Zirkumpolar</a:t>
            </a:r>
          </a:p>
          <a:p>
            <a:pPr marL="0" indent="0">
              <a:buFont typeface="Arial" panose="020B0604020202020204" pitchFamily="34" charset="0"/>
              <a:buNone/>
            </a:pPr>
            <a:endParaRPr lang="de-AT" b="1" dirty="0"/>
          </a:p>
          <a:p>
            <a:pPr marL="0" indent="0">
              <a:buFont typeface="Arial" panose="020B0604020202020204" pitchFamily="34" charset="0"/>
              <a:buNone/>
            </a:pPr>
            <a:r>
              <a:rPr lang="de-DE" dirty="0"/>
              <a:t>Sternbilder, die von einem bestimmten Breitengrad aus das ganze Jahr über sichtbar sind.</a:t>
            </a:r>
            <a:endParaRPr lang="de-AT" b="1" dirty="0"/>
          </a:p>
          <a:p>
            <a:pPr marL="0" indent="0">
              <a:buFont typeface="Arial" panose="020B0604020202020204" pitchFamily="34" charset="0"/>
              <a:buNone/>
            </a:pPr>
            <a:endParaRPr lang="de-AT" b="1" dirty="0"/>
          </a:p>
          <a:p>
            <a:pPr marL="0" indent="0">
              <a:buFont typeface="Arial" panose="020B0604020202020204" pitchFamily="34" charset="0"/>
              <a:buNone/>
            </a:pPr>
            <a:endParaRPr lang="de-AT" b="1" dirty="0"/>
          </a:p>
          <a:p>
            <a:pPr marL="285750" indent="-285750">
              <a:buFont typeface="Arial" panose="020B0604020202020204" pitchFamily="34" charset="0"/>
              <a:buChar char="•"/>
            </a:pPr>
            <a:r>
              <a:rPr lang="de-AT" b="1" dirty="0"/>
              <a:t>Nord:</a:t>
            </a:r>
            <a:r>
              <a:rPr lang="de-AT" dirty="0"/>
              <a:t> Großer Bär, Kleiner Bär (Polarstern), Cassiopeia, Kepheus</a:t>
            </a:r>
          </a:p>
          <a:p>
            <a:pPr marL="285750" indent="-285750">
              <a:buFont typeface="Arial" panose="020B0604020202020204" pitchFamily="34" charset="0"/>
              <a:buChar char="•"/>
            </a:pPr>
            <a:endParaRPr lang="de-AT" dirty="0"/>
          </a:p>
          <a:p>
            <a:pPr marL="285750" indent="-285750">
              <a:buFont typeface="Arial" panose="020B0604020202020204" pitchFamily="34" charset="0"/>
              <a:buChar char="•"/>
            </a:pPr>
            <a:r>
              <a:rPr lang="de-DE" b="1" dirty="0"/>
              <a:t>Süd:</a:t>
            </a:r>
            <a:r>
              <a:rPr lang="de-DE" dirty="0"/>
              <a:t> Oktant (um den südlichen Himmelspol)</a:t>
            </a:r>
          </a:p>
        </p:txBody>
      </p:sp>
    </p:spTree>
    <p:extLst>
      <p:ext uri="{BB962C8B-B14F-4D97-AF65-F5344CB8AC3E}">
        <p14:creationId xmlns:p14="http://schemas.microsoft.com/office/powerpoint/2010/main" val="28612700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4_Antares">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0A57FBAE-9C44-F630-D368-1B722D1F2EC3}"/>
              </a:ext>
            </a:extLst>
          </p:cNvPr>
          <p:cNvSpPr>
            <a:spLocks noGrp="1"/>
          </p:cNvSpPr>
          <p:nvPr>
            <p:ph type="dt" sz="half" idx="10"/>
          </p:nvPr>
        </p:nvSpPr>
        <p:spPr/>
        <p:txBody>
          <a:bodyPr/>
          <a:lstStyle>
            <a:lvl1pPr>
              <a:defRPr/>
            </a:lvl1pPr>
          </a:lstStyle>
          <a:p>
            <a:r>
              <a:rPr lang="de-AT" dirty="0"/>
              <a:t>10.4.2025</a:t>
            </a:r>
          </a:p>
        </p:txBody>
      </p:sp>
      <p:sp>
        <p:nvSpPr>
          <p:cNvPr id="5" name="Fußzeilenplatzhalter 4">
            <a:extLst>
              <a:ext uri="{FF2B5EF4-FFF2-40B4-BE49-F238E27FC236}">
                <a16:creationId xmlns:a16="http://schemas.microsoft.com/office/drawing/2014/main" id="{9F6E4EBB-3D68-6895-5FB3-BC24897C2E4D}"/>
              </a:ext>
            </a:extLst>
          </p:cNvPr>
          <p:cNvSpPr>
            <a:spLocks noGrp="1"/>
          </p:cNvSpPr>
          <p:nvPr>
            <p:ph type="ftr" sz="quarter" idx="11"/>
          </p:nvPr>
        </p:nvSpPr>
        <p:spPr/>
        <p:txBody>
          <a:bodyPr/>
          <a:lstStyle/>
          <a:p>
            <a:r>
              <a:rPr lang="de-AT" dirty="0"/>
              <a:t>Gerhard Kermer, DI Erich Schubert</a:t>
            </a:r>
          </a:p>
        </p:txBody>
      </p:sp>
      <p:sp>
        <p:nvSpPr>
          <p:cNvPr id="6" name="Foliennummernplatzhalter 5">
            <a:extLst>
              <a:ext uri="{FF2B5EF4-FFF2-40B4-BE49-F238E27FC236}">
                <a16:creationId xmlns:a16="http://schemas.microsoft.com/office/drawing/2014/main" id="{D9610F74-09DE-5D9E-4479-CB273A1D14BE}"/>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‹Nr.›</a:t>
            </a:fld>
            <a:endParaRPr lang="de-AT" dirty="0"/>
          </a:p>
        </p:txBody>
      </p:sp>
      <p:pic>
        <p:nvPicPr>
          <p:cNvPr id="10" name="Grafik 9" descr="Ein Bild, das Grafiken, Logo, Schrift, Design enthält.&#10;&#10;KI-generierte Inhalte können fehlerhaft sein.">
            <a:extLst>
              <a:ext uri="{FF2B5EF4-FFF2-40B4-BE49-F238E27FC236}">
                <a16:creationId xmlns:a16="http://schemas.microsoft.com/office/drawing/2014/main" id="{BCA68B33-2AFC-51F0-E82A-407AB7E20E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76989" y="-115946"/>
            <a:ext cx="4115011" cy="2292468"/>
          </a:xfrm>
          <a:prstGeom prst="rect">
            <a:avLst/>
          </a:prstGeom>
        </p:spPr>
      </p:pic>
      <p:sp>
        <p:nvSpPr>
          <p:cNvPr id="7" name="Textfeld 6">
            <a:extLst>
              <a:ext uri="{FF2B5EF4-FFF2-40B4-BE49-F238E27FC236}">
                <a16:creationId xmlns:a16="http://schemas.microsoft.com/office/drawing/2014/main" id="{F12E816A-B6BD-DE09-CF80-FEBC7E288638}"/>
              </a:ext>
            </a:extLst>
          </p:cNvPr>
          <p:cNvSpPr txBox="1"/>
          <p:nvPr userDrawn="1"/>
        </p:nvSpPr>
        <p:spPr>
          <a:xfrm>
            <a:off x="388189" y="1714857"/>
            <a:ext cx="7591245" cy="461665"/>
          </a:xfrm>
          <a:prstGeom prst="rect">
            <a:avLst/>
          </a:prstGeom>
          <a:noFill/>
        </p:spPr>
        <p:txBody>
          <a:bodyPr wrap="square" rtlCol="0">
            <a:spAutoFit/>
          </a:bodyPr>
          <a:lstStyle/>
          <a:p>
            <a:pPr marL="0" indent="0">
              <a:buFont typeface="Arial" panose="020B0604020202020204" pitchFamily="34" charset="0"/>
              <a:buNone/>
            </a:pPr>
            <a:r>
              <a:rPr lang="de-AT" sz="2400" b="0" dirty="0"/>
              <a:t>Polarstern und Präzession</a:t>
            </a:r>
          </a:p>
        </p:txBody>
      </p:sp>
      <p:sp>
        <p:nvSpPr>
          <p:cNvPr id="8" name="Textfeld 7">
            <a:extLst>
              <a:ext uri="{FF2B5EF4-FFF2-40B4-BE49-F238E27FC236}">
                <a16:creationId xmlns:a16="http://schemas.microsoft.com/office/drawing/2014/main" id="{610ADE50-E298-CB2C-6403-2206B73B7715}"/>
              </a:ext>
            </a:extLst>
          </p:cNvPr>
          <p:cNvSpPr txBox="1"/>
          <p:nvPr userDrawn="1"/>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13" name="Textfeld 12">
            <a:extLst>
              <a:ext uri="{FF2B5EF4-FFF2-40B4-BE49-F238E27FC236}">
                <a16:creationId xmlns:a16="http://schemas.microsoft.com/office/drawing/2014/main" id="{B44694B6-20D0-A106-4DD7-24180C42CCE3}"/>
              </a:ext>
            </a:extLst>
          </p:cNvPr>
          <p:cNvSpPr txBox="1"/>
          <p:nvPr userDrawn="1"/>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Beobachtbare Objekte am Himmel</a:t>
            </a:r>
          </a:p>
          <a:p>
            <a:endParaRPr lang="de-AT" dirty="0"/>
          </a:p>
        </p:txBody>
      </p:sp>
      <p:sp>
        <p:nvSpPr>
          <p:cNvPr id="16" name="Textfeld 15">
            <a:extLst>
              <a:ext uri="{FF2B5EF4-FFF2-40B4-BE49-F238E27FC236}">
                <a16:creationId xmlns:a16="http://schemas.microsoft.com/office/drawing/2014/main" id="{5C6A3F75-313A-30E4-B165-75CC71A3C961}"/>
              </a:ext>
            </a:extLst>
          </p:cNvPr>
          <p:cNvSpPr txBox="1"/>
          <p:nvPr userDrawn="1"/>
        </p:nvSpPr>
        <p:spPr>
          <a:xfrm>
            <a:off x="388189" y="2536166"/>
            <a:ext cx="8333117" cy="3139321"/>
          </a:xfrm>
          <a:prstGeom prst="rect">
            <a:avLst/>
          </a:prstGeom>
          <a:noFill/>
        </p:spPr>
        <p:txBody>
          <a:bodyPr wrap="square" rtlCol="0">
            <a:spAutoFit/>
          </a:bodyPr>
          <a:lstStyle/>
          <a:p>
            <a:pPr marL="0" indent="0">
              <a:buFont typeface="Arial" panose="020B0604020202020204" pitchFamily="34" charset="0"/>
              <a:buNone/>
            </a:pPr>
            <a:endParaRPr lang="de-AT" b="1" dirty="0"/>
          </a:p>
          <a:p>
            <a:pPr marL="0" indent="0">
              <a:buFont typeface="Arial" panose="020B0604020202020204" pitchFamily="34" charset="0"/>
              <a:buNone/>
            </a:pPr>
            <a:r>
              <a:rPr lang="de-DE" b="1" dirty="0"/>
              <a:t>Der Polarstern und die wandernde Erdachse</a:t>
            </a:r>
            <a:endParaRPr lang="de-AT" b="1" dirty="0"/>
          </a:p>
          <a:p>
            <a:pPr marL="0" indent="0">
              <a:buFont typeface="Arial" panose="020B0604020202020204" pitchFamily="34" charset="0"/>
              <a:buNone/>
            </a:pPr>
            <a:endParaRPr lang="de-AT" b="1" dirty="0"/>
          </a:p>
          <a:p>
            <a:pPr marL="285750" indent="-285750">
              <a:buFont typeface="Arial" panose="020B0604020202020204" pitchFamily="34" charset="0"/>
              <a:buChar char="•"/>
            </a:pPr>
            <a:r>
              <a:rPr lang="de-DE" b="1" dirty="0"/>
              <a:t>Polarstern:</a:t>
            </a:r>
            <a:r>
              <a:rPr lang="de-DE" dirty="0"/>
              <a:t> Steht in der Nähe des nördlichen Himmelspols und scheint sich kaum zu bewegen, dient daher zur Navigation. Aktuell ist das Polaris im Kleinen Bären.</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r>
              <a:rPr lang="de-DE" b="1" dirty="0"/>
              <a:t>Präzession:</a:t>
            </a:r>
            <a:r>
              <a:rPr lang="de-DE" dirty="0"/>
              <a:t> Die langsame, kegelförmige Bewegung der Erdachse (ähnlich einem Kreisel). Dadurch ändert sich die Position des nördlichen Himmelspols im Laufe von ca. 26.000 Jahren, und somit auch der "Polarstern".</a:t>
            </a:r>
            <a:endParaRPr lang="de-AT" dirty="0"/>
          </a:p>
          <a:p>
            <a:pPr marL="285750" indent="-285750">
              <a:buFont typeface="Arial" panose="020B0604020202020204" pitchFamily="34" charset="0"/>
              <a:buChar char="•"/>
            </a:pPr>
            <a:endParaRPr lang="de-DE" b="1" dirty="0"/>
          </a:p>
        </p:txBody>
      </p:sp>
    </p:spTree>
    <p:extLst>
      <p:ext uri="{BB962C8B-B14F-4D97-AF65-F5344CB8AC3E}">
        <p14:creationId xmlns:p14="http://schemas.microsoft.com/office/powerpoint/2010/main" val="26626171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5_Antares">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0A57FBAE-9C44-F630-D368-1B722D1F2EC3}"/>
              </a:ext>
            </a:extLst>
          </p:cNvPr>
          <p:cNvSpPr>
            <a:spLocks noGrp="1"/>
          </p:cNvSpPr>
          <p:nvPr>
            <p:ph type="dt" sz="half" idx="10"/>
          </p:nvPr>
        </p:nvSpPr>
        <p:spPr/>
        <p:txBody>
          <a:bodyPr/>
          <a:lstStyle>
            <a:lvl1pPr>
              <a:defRPr/>
            </a:lvl1pPr>
          </a:lstStyle>
          <a:p>
            <a:r>
              <a:rPr lang="de-AT" dirty="0"/>
              <a:t>10.4.2025</a:t>
            </a:r>
          </a:p>
        </p:txBody>
      </p:sp>
      <p:sp>
        <p:nvSpPr>
          <p:cNvPr id="5" name="Fußzeilenplatzhalter 4">
            <a:extLst>
              <a:ext uri="{FF2B5EF4-FFF2-40B4-BE49-F238E27FC236}">
                <a16:creationId xmlns:a16="http://schemas.microsoft.com/office/drawing/2014/main" id="{9F6E4EBB-3D68-6895-5FB3-BC24897C2E4D}"/>
              </a:ext>
            </a:extLst>
          </p:cNvPr>
          <p:cNvSpPr>
            <a:spLocks noGrp="1"/>
          </p:cNvSpPr>
          <p:nvPr>
            <p:ph type="ftr" sz="quarter" idx="11"/>
          </p:nvPr>
        </p:nvSpPr>
        <p:spPr/>
        <p:txBody>
          <a:bodyPr/>
          <a:lstStyle/>
          <a:p>
            <a:r>
              <a:rPr lang="de-AT" dirty="0"/>
              <a:t>Gerhard Kermer, DI Erich Schubert</a:t>
            </a:r>
          </a:p>
        </p:txBody>
      </p:sp>
      <p:sp>
        <p:nvSpPr>
          <p:cNvPr id="6" name="Foliennummernplatzhalter 5">
            <a:extLst>
              <a:ext uri="{FF2B5EF4-FFF2-40B4-BE49-F238E27FC236}">
                <a16:creationId xmlns:a16="http://schemas.microsoft.com/office/drawing/2014/main" id="{D9610F74-09DE-5D9E-4479-CB273A1D14BE}"/>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‹Nr.›</a:t>
            </a:fld>
            <a:endParaRPr lang="de-AT" dirty="0"/>
          </a:p>
        </p:txBody>
      </p:sp>
      <p:pic>
        <p:nvPicPr>
          <p:cNvPr id="10" name="Grafik 9" descr="Ein Bild, das Grafiken, Logo, Schrift, Design enthält.&#10;&#10;KI-generierte Inhalte können fehlerhaft sein.">
            <a:extLst>
              <a:ext uri="{FF2B5EF4-FFF2-40B4-BE49-F238E27FC236}">
                <a16:creationId xmlns:a16="http://schemas.microsoft.com/office/drawing/2014/main" id="{BCA68B33-2AFC-51F0-E82A-407AB7E20E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76989" y="-115946"/>
            <a:ext cx="4115011" cy="2292468"/>
          </a:xfrm>
          <a:prstGeom prst="rect">
            <a:avLst/>
          </a:prstGeom>
        </p:spPr>
      </p:pic>
      <p:sp>
        <p:nvSpPr>
          <p:cNvPr id="7" name="Textfeld 6">
            <a:extLst>
              <a:ext uri="{FF2B5EF4-FFF2-40B4-BE49-F238E27FC236}">
                <a16:creationId xmlns:a16="http://schemas.microsoft.com/office/drawing/2014/main" id="{F12E816A-B6BD-DE09-CF80-FEBC7E288638}"/>
              </a:ext>
            </a:extLst>
          </p:cNvPr>
          <p:cNvSpPr txBox="1"/>
          <p:nvPr userDrawn="1"/>
        </p:nvSpPr>
        <p:spPr>
          <a:xfrm>
            <a:off x="388189" y="1714857"/>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Sternbilder und Mythologie</a:t>
            </a:r>
            <a:endParaRPr lang="de-AT" sz="2400" b="0" dirty="0"/>
          </a:p>
        </p:txBody>
      </p:sp>
      <p:sp>
        <p:nvSpPr>
          <p:cNvPr id="8" name="Textfeld 7">
            <a:extLst>
              <a:ext uri="{FF2B5EF4-FFF2-40B4-BE49-F238E27FC236}">
                <a16:creationId xmlns:a16="http://schemas.microsoft.com/office/drawing/2014/main" id="{610ADE50-E298-CB2C-6403-2206B73B7715}"/>
              </a:ext>
            </a:extLst>
          </p:cNvPr>
          <p:cNvSpPr txBox="1"/>
          <p:nvPr userDrawn="1"/>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13" name="Textfeld 12">
            <a:extLst>
              <a:ext uri="{FF2B5EF4-FFF2-40B4-BE49-F238E27FC236}">
                <a16:creationId xmlns:a16="http://schemas.microsoft.com/office/drawing/2014/main" id="{B44694B6-20D0-A106-4DD7-24180C42CCE3}"/>
              </a:ext>
            </a:extLst>
          </p:cNvPr>
          <p:cNvSpPr txBox="1"/>
          <p:nvPr userDrawn="1"/>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Beobachtbare Objekte am Himmel</a:t>
            </a:r>
          </a:p>
          <a:p>
            <a:endParaRPr lang="de-AT" dirty="0"/>
          </a:p>
        </p:txBody>
      </p:sp>
      <p:sp>
        <p:nvSpPr>
          <p:cNvPr id="16" name="Textfeld 15">
            <a:extLst>
              <a:ext uri="{FF2B5EF4-FFF2-40B4-BE49-F238E27FC236}">
                <a16:creationId xmlns:a16="http://schemas.microsoft.com/office/drawing/2014/main" id="{5C6A3F75-313A-30E4-B165-75CC71A3C961}"/>
              </a:ext>
            </a:extLst>
          </p:cNvPr>
          <p:cNvSpPr txBox="1"/>
          <p:nvPr userDrawn="1"/>
        </p:nvSpPr>
        <p:spPr>
          <a:xfrm>
            <a:off x="388189" y="2536166"/>
            <a:ext cx="8333117" cy="3416320"/>
          </a:xfrm>
          <a:prstGeom prst="rect">
            <a:avLst/>
          </a:prstGeom>
          <a:noFill/>
        </p:spPr>
        <p:txBody>
          <a:bodyPr wrap="square" rtlCol="0">
            <a:spAutoFit/>
          </a:bodyPr>
          <a:lstStyle/>
          <a:p>
            <a:pPr marL="0" indent="0">
              <a:buFont typeface="Arial" panose="020B0604020202020204" pitchFamily="34" charset="0"/>
              <a:buNone/>
            </a:pPr>
            <a:endParaRPr lang="de-AT" b="1" dirty="0"/>
          </a:p>
          <a:p>
            <a:pPr marL="0" indent="0">
              <a:buFont typeface="Arial" panose="020B0604020202020204" pitchFamily="34" charset="0"/>
              <a:buNone/>
            </a:pPr>
            <a:r>
              <a:rPr lang="de-AT" b="1" dirty="0"/>
              <a:t>Himmlische Geschichten</a:t>
            </a:r>
          </a:p>
          <a:p>
            <a:pPr marL="0" indent="0">
              <a:buFont typeface="Arial" panose="020B0604020202020204" pitchFamily="34" charset="0"/>
              <a:buNone/>
            </a:pPr>
            <a:endParaRPr lang="de-AT" b="1" dirty="0"/>
          </a:p>
          <a:p>
            <a:pPr marL="285750" indent="-285750">
              <a:buFont typeface="Arial" panose="020B0604020202020204" pitchFamily="34" charset="0"/>
              <a:buChar char="•"/>
            </a:pPr>
            <a:r>
              <a:rPr lang="de-DE" dirty="0"/>
              <a:t>Viele Sternbilder sind nach Figuren und Geschichten aus der griechischen und römischen Mythologie benannt.</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endParaRPr lang="de-DE"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dirty="0"/>
              <a:t>    Beispiele: </a:t>
            </a:r>
          </a:p>
          <a:p>
            <a:pPr>
              <a:buFont typeface="Arial" panose="020B0604020202020204" pitchFamily="34" charset="0"/>
              <a:buChar char="•"/>
            </a:pPr>
            <a:endParaRPr lang="de-DE" dirty="0"/>
          </a:p>
          <a:p>
            <a:pPr marL="800100" lvl="1" indent="-342900">
              <a:buFont typeface="Arial" panose="020B0604020202020204" pitchFamily="34" charset="0"/>
              <a:buChar char="•"/>
            </a:pPr>
            <a:r>
              <a:rPr lang="de-DE" b="1" dirty="0"/>
              <a:t>Cassiopeia:</a:t>
            </a:r>
            <a:r>
              <a:rPr lang="de-DE" dirty="0"/>
              <a:t>  Eine eitle Königin.</a:t>
            </a:r>
          </a:p>
          <a:p>
            <a:pPr marL="800100" lvl="1" indent="-342900">
              <a:buFont typeface="Arial" panose="020B0604020202020204" pitchFamily="34" charset="0"/>
              <a:buChar char="•"/>
            </a:pPr>
            <a:r>
              <a:rPr lang="de-DE" b="1" dirty="0"/>
              <a:t>Orion:</a:t>
            </a:r>
            <a:r>
              <a:rPr lang="de-DE" dirty="0"/>
              <a:t>               Ein berühmter Jäger.</a:t>
            </a:r>
          </a:p>
          <a:p>
            <a:pPr marL="285750" indent="-285750">
              <a:buFont typeface="Arial" panose="020B0604020202020204" pitchFamily="34" charset="0"/>
              <a:buChar char="•"/>
            </a:pPr>
            <a:endParaRPr lang="de-DE" b="1" dirty="0"/>
          </a:p>
        </p:txBody>
      </p:sp>
    </p:spTree>
    <p:extLst>
      <p:ext uri="{BB962C8B-B14F-4D97-AF65-F5344CB8AC3E}">
        <p14:creationId xmlns:p14="http://schemas.microsoft.com/office/powerpoint/2010/main" val="32887635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6_Antares">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0A57FBAE-9C44-F630-D368-1B722D1F2EC3}"/>
              </a:ext>
            </a:extLst>
          </p:cNvPr>
          <p:cNvSpPr>
            <a:spLocks noGrp="1"/>
          </p:cNvSpPr>
          <p:nvPr>
            <p:ph type="dt" sz="half" idx="10"/>
          </p:nvPr>
        </p:nvSpPr>
        <p:spPr/>
        <p:txBody>
          <a:bodyPr/>
          <a:lstStyle>
            <a:lvl1pPr>
              <a:defRPr/>
            </a:lvl1pPr>
          </a:lstStyle>
          <a:p>
            <a:r>
              <a:rPr lang="de-AT" dirty="0"/>
              <a:t>10.4.2025</a:t>
            </a:r>
          </a:p>
        </p:txBody>
      </p:sp>
      <p:sp>
        <p:nvSpPr>
          <p:cNvPr id="5" name="Fußzeilenplatzhalter 4">
            <a:extLst>
              <a:ext uri="{FF2B5EF4-FFF2-40B4-BE49-F238E27FC236}">
                <a16:creationId xmlns:a16="http://schemas.microsoft.com/office/drawing/2014/main" id="{9F6E4EBB-3D68-6895-5FB3-BC24897C2E4D}"/>
              </a:ext>
            </a:extLst>
          </p:cNvPr>
          <p:cNvSpPr>
            <a:spLocks noGrp="1"/>
          </p:cNvSpPr>
          <p:nvPr>
            <p:ph type="ftr" sz="quarter" idx="11"/>
          </p:nvPr>
        </p:nvSpPr>
        <p:spPr/>
        <p:txBody>
          <a:bodyPr/>
          <a:lstStyle/>
          <a:p>
            <a:r>
              <a:rPr lang="de-AT" dirty="0"/>
              <a:t>Gerhard Kermer, DI Erich Schubert</a:t>
            </a:r>
          </a:p>
        </p:txBody>
      </p:sp>
      <p:sp>
        <p:nvSpPr>
          <p:cNvPr id="6" name="Foliennummernplatzhalter 5">
            <a:extLst>
              <a:ext uri="{FF2B5EF4-FFF2-40B4-BE49-F238E27FC236}">
                <a16:creationId xmlns:a16="http://schemas.microsoft.com/office/drawing/2014/main" id="{D9610F74-09DE-5D9E-4479-CB273A1D14BE}"/>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‹Nr.›</a:t>
            </a:fld>
            <a:endParaRPr lang="de-AT" dirty="0"/>
          </a:p>
        </p:txBody>
      </p:sp>
      <p:pic>
        <p:nvPicPr>
          <p:cNvPr id="10" name="Grafik 9" descr="Ein Bild, das Grafiken, Logo, Schrift, Design enthält.&#10;&#10;KI-generierte Inhalte können fehlerhaft sein.">
            <a:extLst>
              <a:ext uri="{FF2B5EF4-FFF2-40B4-BE49-F238E27FC236}">
                <a16:creationId xmlns:a16="http://schemas.microsoft.com/office/drawing/2014/main" id="{BCA68B33-2AFC-51F0-E82A-407AB7E20E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76989" y="-115946"/>
            <a:ext cx="4115011" cy="2292468"/>
          </a:xfrm>
          <a:prstGeom prst="rect">
            <a:avLst/>
          </a:prstGeom>
        </p:spPr>
      </p:pic>
      <p:sp>
        <p:nvSpPr>
          <p:cNvPr id="7" name="Textfeld 6">
            <a:extLst>
              <a:ext uri="{FF2B5EF4-FFF2-40B4-BE49-F238E27FC236}">
                <a16:creationId xmlns:a16="http://schemas.microsoft.com/office/drawing/2014/main" id="{F12E816A-B6BD-DE09-CF80-FEBC7E288638}"/>
              </a:ext>
            </a:extLst>
          </p:cNvPr>
          <p:cNvSpPr txBox="1"/>
          <p:nvPr userDrawn="1"/>
        </p:nvSpPr>
        <p:spPr>
          <a:xfrm>
            <a:off x="388189" y="1714857"/>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Sternhaufen - Gemeinschaften von Sternen</a:t>
            </a:r>
            <a:endParaRPr lang="de-AT" sz="2400" b="0" dirty="0"/>
          </a:p>
        </p:txBody>
      </p:sp>
      <p:sp>
        <p:nvSpPr>
          <p:cNvPr id="8" name="Textfeld 7">
            <a:extLst>
              <a:ext uri="{FF2B5EF4-FFF2-40B4-BE49-F238E27FC236}">
                <a16:creationId xmlns:a16="http://schemas.microsoft.com/office/drawing/2014/main" id="{610ADE50-E298-CB2C-6403-2206B73B7715}"/>
              </a:ext>
            </a:extLst>
          </p:cNvPr>
          <p:cNvSpPr txBox="1"/>
          <p:nvPr userDrawn="1"/>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13" name="Textfeld 12">
            <a:extLst>
              <a:ext uri="{FF2B5EF4-FFF2-40B4-BE49-F238E27FC236}">
                <a16:creationId xmlns:a16="http://schemas.microsoft.com/office/drawing/2014/main" id="{B44694B6-20D0-A106-4DD7-24180C42CCE3}"/>
              </a:ext>
            </a:extLst>
          </p:cNvPr>
          <p:cNvSpPr txBox="1"/>
          <p:nvPr userDrawn="1"/>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Beobachtbare Objekte am Himmel</a:t>
            </a:r>
          </a:p>
          <a:p>
            <a:endParaRPr lang="de-AT" dirty="0"/>
          </a:p>
        </p:txBody>
      </p:sp>
      <p:sp>
        <p:nvSpPr>
          <p:cNvPr id="16" name="Textfeld 15">
            <a:extLst>
              <a:ext uri="{FF2B5EF4-FFF2-40B4-BE49-F238E27FC236}">
                <a16:creationId xmlns:a16="http://schemas.microsoft.com/office/drawing/2014/main" id="{5C6A3F75-313A-30E4-B165-75CC71A3C961}"/>
              </a:ext>
            </a:extLst>
          </p:cNvPr>
          <p:cNvSpPr txBox="1"/>
          <p:nvPr userDrawn="1"/>
        </p:nvSpPr>
        <p:spPr>
          <a:xfrm>
            <a:off x="388189" y="2536166"/>
            <a:ext cx="8333117" cy="3970318"/>
          </a:xfrm>
          <a:prstGeom prst="rect">
            <a:avLst/>
          </a:prstGeom>
          <a:noFill/>
        </p:spPr>
        <p:txBody>
          <a:bodyPr wrap="square" rtlCol="0">
            <a:spAutoFit/>
          </a:bodyPr>
          <a:lstStyle/>
          <a:p>
            <a:pPr marL="0" indent="0">
              <a:buFont typeface="Arial" panose="020B0604020202020204" pitchFamily="34" charset="0"/>
              <a:buNone/>
            </a:pPr>
            <a:r>
              <a:rPr lang="de-AT" b="1" dirty="0"/>
              <a:t>Sternhaufen - Geballte Sternenpracht</a:t>
            </a:r>
          </a:p>
          <a:p>
            <a:pPr marL="0" indent="0">
              <a:buFont typeface="Arial" panose="020B0604020202020204" pitchFamily="34" charset="0"/>
              <a:buNone/>
            </a:pPr>
            <a:endParaRPr lang="de-AT" b="1" dirty="0"/>
          </a:p>
          <a:p>
            <a:pPr>
              <a:buFont typeface="Arial" panose="020B0604020202020204" pitchFamily="34" charset="0"/>
              <a:buChar char="•"/>
            </a:pPr>
            <a:r>
              <a:rPr lang="de-DE" b="1" dirty="0"/>
              <a:t>Offene Sternhaufen:</a:t>
            </a:r>
            <a:r>
              <a:rPr lang="de-DE" dirty="0"/>
              <a:t> Relativ junge Sterne (Millionen bis einige hundert Millionen</a:t>
            </a:r>
            <a:br>
              <a:rPr lang="de-DE" dirty="0"/>
            </a:br>
            <a:r>
              <a:rPr lang="de-DE" dirty="0"/>
              <a:t>                                                Jahre alt).</a:t>
            </a:r>
          </a:p>
          <a:p>
            <a:pPr lvl="1">
              <a:buFont typeface="Arial" panose="020B0604020202020204" pitchFamily="34" charset="0"/>
              <a:buChar char="•"/>
            </a:pPr>
            <a:r>
              <a:rPr lang="de-DE" dirty="0"/>
              <a:t> Gemeinsam aus einer riesigen Gas- und Staubwolke geboren.</a:t>
            </a:r>
          </a:p>
          <a:p>
            <a:pPr lvl="1">
              <a:buFont typeface="Arial" panose="020B0604020202020204" pitchFamily="34" charset="0"/>
              <a:buChar char="•"/>
            </a:pPr>
            <a:r>
              <a:rPr lang="de-DE" dirty="0"/>
              <a:t> Weniger dicht gepackt als Kugelsternhaufen.</a:t>
            </a:r>
          </a:p>
          <a:p>
            <a:pPr lvl="1">
              <a:buFont typeface="Arial" panose="020B0604020202020204" pitchFamily="34" charset="0"/>
              <a:buChar char="•"/>
            </a:pPr>
            <a:r>
              <a:rPr lang="de-DE" dirty="0"/>
              <a:t> Beispiele: Plejaden (Siebengestirn), ha und </a:t>
            </a:r>
            <a:r>
              <a:rPr lang="de-DE" dirty="0" err="1"/>
              <a:t>chi</a:t>
            </a:r>
            <a:r>
              <a:rPr lang="de-DE" dirty="0"/>
              <a:t> </a:t>
            </a:r>
            <a:r>
              <a:rPr lang="de-DE" dirty="0" err="1"/>
              <a:t>Persei</a:t>
            </a:r>
            <a:r>
              <a:rPr lang="de-DE" dirty="0"/>
              <a:t>.</a:t>
            </a:r>
          </a:p>
          <a:p>
            <a:pPr marL="285750" indent="-285750">
              <a:buFont typeface="Arial" panose="020B0604020202020204" pitchFamily="34" charset="0"/>
              <a:buChar char="•"/>
            </a:pPr>
            <a:endParaRPr lang="de-DE" dirty="0"/>
          </a:p>
          <a:p>
            <a:pPr>
              <a:buFont typeface="Arial" panose="020B0604020202020204" pitchFamily="34" charset="0"/>
              <a:buChar char="•"/>
            </a:pPr>
            <a:r>
              <a:rPr lang="de-AT" b="1" dirty="0"/>
              <a:t>Kugelsternhaufen:</a:t>
            </a:r>
            <a:r>
              <a:rPr lang="de-AT" dirty="0"/>
              <a:t> Sehr alte Sterne (Alter ≤ 12 Milliarden Jahre).</a:t>
            </a:r>
          </a:p>
          <a:p>
            <a:pPr lvl="1">
              <a:buFont typeface="Arial" panose="020B0604020202020204" pitchFamily="34" charset="0"/>
              <a:buChar char="•"/>
            </a:pPr>
            <a:r>
              <a:rPr lang="de-AT" dirty="0"/>
              <a:t> Dicht gepackte, kugelförmige Ansammlungen von Hunderttausenden bis</a:t>
            </a:r>
            <a:br>
              <a:rPr lang="de-AT" dirty="0"/>
            </a:br>
            <a:r>
              <a:rPr lang="de-AT" dirty="0"/>
              <a:t>   Millionen von Sternen.</a:t>
            </a:r>
          </a:p>
          <a:p>
            <a:pPr lvl="1">
              <a:buFont typeface="Arial" panose="020B0604020202020204" pitchFamily="34" charset="0"/>
              <a:buChar char="•"/>
            </a:pPr>
            <a:r>
              <a:rPr lang="de-AT" dirty="0"/>
              <a:t> Befinden sich im Halo (einer Art "Hof") um Galaxien.</a:t>
            </a:r>
          </a:p>
          <a:p>
            <a:pPr lvl="1">
              <a:buFont typeface="Arial" panose="020B0604020202020204" pitchFamily="34" charset="0"/>
              <a:buChar char="•"/>
            </a:pPr>
            <a:r>
              <a:rPr lang="de-AT" dirty="0"/>
              <a:t> Beispiele: M 13 (Herkules), Omega Centauri (Zentaur).</a:t>
            </a:r>
          </a:p>
          <a:p>
            <a:pPr marL="285750" indent="-285750">
              <a:buFont typeface="Arial" panose="020B0604020202020204" pitchFamily="34" charset="0"/>
              <a:buChar char="•"/>
            </a:pPr>
            <a:endParaRPr lang="de-DE" b="1" dirty="0"/>
          </a:p>
        </p:txBody>
      </p:sp>
    </p:spTree>
    <p:extLst>
      <p:ext uri="{BB962C8B-B14F-4D97-AF65-F5344CB8AC3E}">
        <p14:creationId xmlns:p14="http://schemas.microsoft.com/office/powerpoint/2010/main" val="27824667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8_Antares">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0A57FBAE-9C44-F630-D368-1B722D1F2EC3}"/>
              </a:ext>
            </a:extLst>
          </p:cNvPr>
          <p:cNvSpPr>
            <a:spLocks noGrp="1"/>
          </p:cNvSpPr>
          <p:nvPr>
            <p:ph type="dt" sz="half" idx="10"/>
          </p:nvPr>
        </p:nvSpPr>
        <p:spPr/>
        <p:txBody>
          <a:bodyPr/>
          <a:lstStyle>
            <a:lvl1pPr>
              <a:defRPr/>
            </a:lvl1pPr>
          </a:lstStyle>
          <a:p>
            <a:r>
              <a:rPr lang="de-AT" dirty="0"/>
              <a:t>10.4.2025</a:t>
            </a:r>
          </a:p>
        </p:txBody>
      </p:sp>
      <p:sp>
        <p:nvSpPr>
          <p:cNvPr id="5" name="Fußzeilenplatzhalter 4">
            <a:extLst>
              <a:ext uri="{FF2B5EF4-FFF2-40B4-BE49-F238E27FC236}">
                <a16:creationId xmlns:a16="http://schemas.microsoft.com/office/drawing/2014/main" id="{9F6E4EBB-3D68-6895-5FB3-BC24897C2E4D}"/>
              </a:ext>
            </a:extLst>
          </p:cNvPr>
          <p:cNvSpPr>
            <a:spLocks noGrp="1"/>
          </p:cNvSpPr>
          <p:nvPr>
            <p:ph type="ftr" sz="quarter" idx="11"/>
          </p:nvPr>
        </p:nvSpPr>
        <p:spPr/>
        <p:txBody>
          <a:bodyPr/>
          <a:lstStyle/>
          <a:p>
            <a:r>
              <a:rPr lang="de-AT" dirty="0"/>
              <a:t>Gerhard Kermer, DI Erich Schubert</a:t>
            </a:r>
          </a:p>
        </p:txBody>
      </p:sp>
      <p:sp>
        <p:nvSpPr>
          <p:cNvPr id="6" name="Foliennummernplatzhalter 5">
            <a:extLst>
              <a:ext uri="{FF2B5EF4-FFF2-40B4-BE49-F238E27FC236}">
                <a16:creationId xmlns:a16="http://schemas.microsoft.com/office/drawing/2014/main" id="{D9610F74-09DE-5D9E-4479-CB273A1D14BE}"/>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‹Nr.›</a:t>
            </a:fld>
            <a:endParaRPr lang="de-AT" dirty="0"/>
          </a:p>
        </p:txBody>
      </p:sp>
      <p:pic>
        <p:nvPicPr>
          <p:cNvPr id="10" name="Grafik 9" descr="Ein Bild, das Grafiken, Logo, Schrift, Design enthält.&#10;&#10;KI-generierte Inhalte können fehlerhaft sein.">
            <a:extLst>
              <a:ext uri="{FF2B5EF4-FFF2-40B4-BE49-F238E27FC236}">
                <a16:creationId xmlns:a16="http://schemas.microsoft.com/office/drawing/2014/main" id="{BCA68B33-2AFC-51F0-E82A-407AB7E20E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76989" y="-115946"/>
            <a:ext cx="4115011" cy="2292468"/>
          </a:xfrm>
          <a:prstGeom prst="rect">
            <a:avLst/>
          </a:prstGeom>
        </p:spPr>
      </p:pic>
      <p:sp>
        <p:nvSpPr>
          <p:cNvPr id="7" name="Textfeld 6">
            <a:extLst>
              <a:ext uri="{FF2B5EF4-FFF2-40B4-BE49-F238E27FC236}">
                <a16:creationId xmlns:a16="http://schemas.microsoft.com/office/drawing/2014/main" id="{F12E816A-B6BD-DE09-CF80-FEBC7E288638}"/>
              </a:ext>
            </a:extLst>
          </p:cNvPr>
          <p:cNvSpPr txBox="1"/>
          <p:nvPr userDrawn="1"/>
        </p:nvSpPr>
        <p:spPr>
          <a:xfrm>
            <a:off x="388189" y="1714857"/>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Nebelgebiete - Wolken im All</a:t>
            </a:r>
            <a:endParaRPr lang="de-AT" sz="2400" b="0" dirty="0"/>
          </a:p>
        </p:txBody>
      </p:sp>
      <p:sp>
        <p:nvSpPr>
          <p:cNvPr id="8" name="Textfeld 7">
            <a:extLst>
              <a:ext uri="{FF2B5EF4-FFF2-40B4-BE49-F238E27FC236}">
                <a16:creationId xmlns:a16="http://schemas.microsoft.com/office/drawing/2014/main" id="{610ADE50-E298-CB2C-6403-2206B73B7715}"/>
              </a:ext>
            </a:extLst>
          </p:cNvPr>
          <p:cNvSpPr txBox="1"/>
          <p:nvPr userDrawn="1"/>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13" name="Textfeld 12">
            <a:extLst>
              <a:ext uri="{FF2B5EF4-FFF2-40B4-BE49-F238E27FC236}">
                <a16:creationId xmlns:a16="http://schemas.microsoft.com/office/drawing/2014/main" id="{B44694B6-20D0-A106-4DD7-24180C42CCE3}"/>
              </a:ext>
            </a:extLst>
          </p:cNvPr>
          <p:cNvSpPr txBox="1"/>
          <p:nvPr userDrawn="1"/>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Beobachtbare Objekte am Himmel</a:t>
            </a:r>
          </a:p>
          <a:p>
            <a:endParaRPr lang="de-AT" dirty="0"/>
          </a:p>
        </p:txBody>
      </p:sp>
      <p:sp>
        <p:nvSpPr>
          <p:cNvPr id="16" name="Textfeld 15">
            <a:extLst>
              <a:ext uri="{FF2B5EF4-FFF2-40B4-BE49-F238E27FC236}">
                <a16:creationId xmlns:a16="http://schemas.microsoft.com/office/drawing/2014/main" id="{5C6A3F75-313A-30E4-B165-75CC71A3C961}"/>
              </a:ext>
            </a:extLst>
          </p:cNvPr>
          <p:cNvSpPr txBox="1"/>
          <p:nvPr userDrawn="1"/>
        </p:nvSpPr>
        <p:spPr>
          <a:xfrm>
            <a:off x="388189" y="2536166"/>
            <a:ext cx="8333117" cy="4524315"/>
          </a:xfrm>
          <a:prstGeom prst="rect">
            <a:avLst/>
          </a:prstGeom>
          <a:noFill/>
        </p:spPr>
        <p:txBody>
          <a:bodyPr wrap="square" rtlCol="0">
            <a:spAutoFit/>
          </a:bodyPr>
          <a:lstStyle/>
          <a:p>
            <a:pPr marL="0" indent="0">
              <a:buFont typeface="Arial" panose="020B0604020202020204" pitchFamily="34" charset="0"/>
              <a:buNone/>
            </a:pPr>
            <a:r>
              <a:rPr lang="de-DE" b="1" dirty="0"/>
              <a:t>Nebel - Geburtsstätten und Friedhöfe der Sterne</a:t>
            </a:r>
          </a:p>
          <a:p>
            <a:pPr marL="0" indent="0">
              <a:buFont typeface="Arial" panose="020B0604020202020204" pitchFamily="34" charset="0"/>
              <a:buNone/>
            </a:pPr>
            <a:endParaRPr lang="de-AT" b="1" dirty="0"/>
          </a:p>
          <a:p>
            <a:pPr>
              <a:buFont typeface="Arial" panose="020B0604020202020204" pitchFamily="34" charset="0"/>
              <a:buChar char="•"/>
            </a:pPr>
            <a:r>
              <a:rPr lang="de-DE" b="1" dirty="0"/>
              <a:t> Gasnebel (Emissionsnebel):</a:t>
            </a:r>
            <a:r>
              <a:rPr lang="de-DE" dirty="0"/>
              <a:t> </a:t>
            </a:r>
            <a:br>
              <a:rPr lang="de-DE" dirty="0"/>
            </a:br>
            <a:r>
              <a:rPr lang="de-DE" dirty="0"/>
              <a:t>		Sternentstehungsgebiete (H II-Regionen).</a:t>
            </a:r>
          </a:p>
          <a:p>
            <a:pPr lvl="1">
              <a:buFont typeface="Arial" panose="020B0604020202020204" pitchFamily="34" charset="0"/>
              <a:buChar char="•"/>
            </a:pPr>
            <a:r>
              <a:rPr lang="de-DE" dirty="0"/>
              <a:t> Gas wird durch die Strahlung junger, heißer Sterne zum Leuchten angeregt.</a:t>
            </a:r>
          </a:p>
          <a:p>
            <a:pPr lvl="1">
              <a:buFont typeface="Arial" panose="020B0604020202020204" pitchFamily="34" charset="0"/>
              <a:buChar char="•"/>
            </a:pPr>
            <a:r>
              <a:rPr lang="de-DE" dirty="0"/>
              <a:t> Beispiel: Orionnebel (M 42).</a:t>
            </a:r>
          </a:p>
          <a:p>
            <a:pPr marL="285750" indent="-285750">
              <a:buFont typeface="Arial" panose="020B0604020202020204" pitchFamily="34" charset="0"/>
              <a:buChar char="•"/>
            </a:pPr>
            <a:endParaRPr lang="de-DE" dirty="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1" dirty="0"/>
              <a:t>Reflexionsnebel:</a:t>
            </a:r>
            <a:r>
              <a:rPr lang="de-DE" dirty="0"/>
              <a:t> Staubwolken, die das Licht junger Sterne reflektieren und</a:t>
            </a:r>
            <a:br>
              <a:rPr lang="de-DE" dirty="0"/>
            </a:br>
            <a:r>
              <a:rPr lang="de-DE" dirty="0"/>
              <a:t>                                       dadurch sichtbar werden.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e-DE" dirty="0"/>
          </a:p>
          <a:p>
            <a:pPr>
              <a:buFont typeface="Arial" panose="020B0604020202020204" pitchFamily="34" charset="0"/>
              <a:buChar char="•"/>
            </a:pPr>
            <a:r>
              <a:rPr lang="de-DE" b="1" dirty="0"/>
              <a:t> Planetarische Nebel:</a:t>
            </a:r>
            <a:r>
              <a:rPr lang="de-DE" dirty="0"/>
              <a:t> Leuchtende Hüllen aus Gas, die von sterbenden Sternen</a:t>
            </a:r>
            <a:br>
              <a:rPr lang="de-DE" dirty="0"/>
            </a:br>
            <a:r>
              <a:rPr lang="de-DE" dirty="0"/>
              <a:t>                                                   (ähnlich unserer Sonne) abgestoßen werden.</a:t>
            </a:r>
          </a:p>
          <a:p>
            <a:pPr lvl="1">
              <a:buFont typeface="Arial" panose="020B0604020202020204" pitchFamily="34" charset="0"/>
              <a:buChar char="•"/>
            </a:pPr>
            <a:r>
              <a:rPr lang="de-DE" dirty="0"/>
              <a:t> Sind nur relativ kurze Zeit (bis zu 50.000 Jahre) sichtbar.</a:t>
            </a:r>
          </a:p>
          <a:p>
            <a:pPr lvl="1">
              <a:buFont typeface="Arial" panose="020B0604020202020204" pitchFamily="34" charset="0"/>
              <a:buChar char="•"/>
            </a:pPr>
            <a:r>
              <a:rPr lang="de-DE"/>
              <a:t> Beispiele</a:t>
            </a:r>
            <a:r>
              <a:rPr lang="de-DE" dirty="0"/>
              <a:t>: Ringnebel (M 57), Hantelnebel (M 27).</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e-DE" dirty="0"/>
          </a:p>
          <a:p>
            <a:pPr marL="285750" indent="-285750">
              <a:buFont typeface="Arial" panose="020B0604020202020204" pitchFamily="34" charset="0"/>
              <a:buChar char="•"/>
            </a:pPr>
            <a:endParaRPr lang="de-DE" b="1" dirty="0"/>
          </a:p>
        </p:txBody>
      </p:sp>
    </p:spTree>
    <p:extLst>
      <p:ext uri="{BB962C8B-B14F-4D97-AF65-F5344CB8AC3E}">
        <p14:creationId xmlns:p14="http://schemas.microsoft.com/office/powerpoint/2010/main" val="15966320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7_Antares">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0A57FBAE-9C44-F630-D368-1B722D1F2EC3}"/>
              </a:ext>
            </a:extLst>
          </p:cNvPr>
          <p:cNvSpPr>
            <a:spLocks noGrp="1"/>
          </p:cNvSpPr>
          <p:nvPr>
            <p:ph type="dt" sz="half" idx="10"/>
          </p:nvPr>
        </p:nvSpPr>
        <p:spPr/>
        <p:txBody>
          <a:bodyPr/>
          <a:lstStyle>
            <a:lvl1pPr>
              <a:defRPr/>
            </a:lvl1pPr>
          </a:lstStyle>
          <a:p>
            <a:r>
              <a:rPr lang="de-AT" dirty="0"/>
              <a:t>10.4.2025</a:t>
            </a:r>
          </a:p>
        </p:txBody>
      </p:sp>
      <p:sp>
        <p:nvSpPr>
          <p:cNvPr id="5" name="Fußzeilenplatzhalter 4">
            <a:extLst>
              <a:ext uri="{FF2B5EF4-FFF2-40B4-BE49-F238E27FC236}">
                <a16:creationId xmlns:a16="http://schemas.microsoft.com/office/drawing/2014/main" id="{9F6E4EBB-3D68-6895-5FB3-BC24897C2E4D}"/>
              </a:ext>
            </a:extLst>
          </p:cNvPr>
          <p:cNvSpPr>
            <a:spLocks noGrp="1"/>
          </p:cNvSpPr>
          <p:nvPr>
            <p:ph type="ftr" sz="quarter" idx="11"/>
          </p:nvPr>
        </p:nvSpPr>
        <p:spPr/>
        <p:txBody>
          <a:bodyPr/>
          <a:lstStyle/>
          <a:p>
            <a:r>
              <a:rPr lang="de-AT" dirty="0"/>
              <a:t>Gerhard Kermer, DI Erich Schubert</a:t>
            </a:r>
          </a:p>
        </p:txBody>
      </p:sp>
      <p:sp>
        <p:nvSpPr>
          <p:cNvPr id="6" name="Foliennummernplatzhalter 5">
            <a:extLst>
              <a:ext uri="{FF2B5EF4-FFF2-40B4-BE49-F238E27FC236}">
                <a16:creationId xmlns:a16="http://schemas.microsoft.com/office/drawing/2014/main" id="{D9610F74-09DE-5D9E-4479-CB273A1D14BE}"/>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‹Nr.›</a:t>
            </a:fld>
            <a:endParaRPr lang="de-AT" dirty="0"/>
          </a:p>
        </p:txBody>
      </p:sp>
      <p:pic>
        <p:nvPicPr>
          <p:cNvPr id="10" name="Grafik 9" descr="Ein Bild, das Grafiken, Logo, Schrift, Design enthält.&#10;&#10;KI-generierte Inhalte können fehlerhaft sein.">
            <a:extLst>
              <a:ext uri="{FF2B5EF4-FFF2-40B4-BE49-F238E27FC236}">
                <a16:creationId xmlns:a16="http://schemas.microsoft.com/office/drawing/2014/main" id="{BCA68B33-2AFC-51F0-E82A-407AB7E20E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76989" y="-115946"/>
            <a:ext cx="4115011" cy="2292468"/>
          </a:xfrm>
          <a:prstGeom prst="rect">
            <a:avLst/>
          </a:prstGeom>
        </p:spPr>
      </p:pic>
      <p:sp>
        <p:nvSpPr>
          <p:cNvPr id="7" name="Textfeld 6">
            <a:extLst>
              <a:ext uri="{FF2B5EF4-FFF2-40B4-BE49-F238E27FC236}">
                <a16:creationId xmlns:a16="http://schemas.microsoft.com/office/drawing/2014/main" id="{F12E816A-B6BD-DE09-CF80-FEBC7E288638}"/>
              </a:ext>
            </a:extLst>
          </p:cNvPr>
          <p:cNvSpPr txBox="1"/>
          <p:nvPr userDrawn="1"/>
        </p:nvSpPr>
        <p:spPr>
          <a:xfrm>
            <a:off x="388189" y="1714857"/>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Supernova-Überreste</a:t>
            </a:r>
            <a:endParaRPr lang="de-AT" sz="2400" b="0" dirty="0"/>
          </a:p>
        </p:txBody>
      </p:sp>
      <p:sp>
        <p:nvSpPr>
          <p:cNvPr id="8" name="Textfeld 7">
            <a:extLst>
              <a:ext uri="{FF2B5EF4-FFF2-40B4-BE49-F238E27FC236}">
                <a16:creationId xmlns:a16="http://schemas.microsoft.com/office/drawing/2014/main" id="{610ADE50-E298-CB2C-6403-2206B73B7715}"/>
              </a:ext>
            </a:extLst>
          </p:cNvPr>
          <p:cNvSpPr txBox="1"/>
          <p:nvPr userDrawn="1"/>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13" name="Textfeld 12">
            <a:extLst>
              <a:ext uri="{FF2B5EF4-FFF2-40B4-BE49-F238E27FC236}">
                <a16:creationId xmlns:a16="http://schemas.microsoft.com/office/drawing/2014/main" id="{B44694B6-20D0-A106-4DD7-24180C42CCE3}"/>
              </a:ext>
            </a:extLst>
          </p:cNvPr>
          <p:cNvSpPr txBox="1"/>
          <p:nvPr userDrawn="1"/>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Beobachtbare Objekte am Himmel</a:t>
            </a:r>
          </a:p>
          <a:p>
            <a:endParaRPr lang="de-AT" dirty="0"/>
          </a:p>
        </p:txBody>
      </p:sp>
      <p:sp>
        <p:nvSpPr>
          <p:cNvPr id="16" name="Textfeld 15">
            <a:extLst>
              <a:ext uri="{FF2B5EF4-FFF2-40B4-BE49-F238E27FC236}">
                <a16:creationId xmlns:a16="http://schemas.microsoft.com/office/drawing/2014/main" id="{5C6A3F75-313A-30E4-B165-75CC71A3C961}"/>
              </a:ext>
            </a:extLst>
          </p:cNvPr>
          <p:cNvSpPr txBox="1"/>
          <p:nvPr userDrawn="1"/>
        </p:nvSpPr>
        <p:spPr>
          <a:xfrm>
            <a:off x="388189" y="2451248"/>
            <a:ext cx="8333117" cy="369332"/>
          </a:xfrm>
          <a:prstGeom prst="rect">
            <a:avLst/>
          </a:prstGeom>
          <a:noFill/>
        </p:spPr>
        <p:txBody>
          <a:bodyPr wrap="square" rtlCol="0">
            <a:spAutoFit/>
          </a:bodyPr>
          <a:lstStyle/>
          <a:p>
            <a:pPr marL="0" indent="0">
              <a:buFont typeface="Arial" panose="020B0604020202020204" pitchFamily="34" charset="0"/>
              <a:buNone/>
            </a:pPr>
            <a:r>
              <a:rPr lang="de-AT" b="1" dirty="0"/>
              <a:t>Das Ende massereicher Sterne</a:t>
            </a:r>
            <a:r>
              <a:rPr lang="de-DE" b="1" dirty="0"/>
              <a:t> </a:t>
            </a:r>
          </a:p>
        </p:txBody>
      </p:sp>
    </p:spTree>
    <p:extLst>
      <p:ext uri="{BB962C8B-B14F-4D97-AF65-F5344CB8AC3E}">
        <p14:creationId xmlns:p14="http://schemas.microsoft.com/office/powerpoint/2010/main" val="2452986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1_Antares">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0A57FBAE-9C44-F630-D368-1B722D1F2EC3}"/>
              </a:ext>
            </a:extLst>
          </p:cNvPr>
          <p:cNvSpPr>
            <a:spLocks noGrp="1"/>
          </p:cNvSpPr>
          <p:nvPr>
            <p:ph type="dt" sz="half" idx="10"/>
          </p:nvPr>
        </p:nvSpPr>
        <p:spPr/>
        <p:txBody>
          <a:bodyPr/>
          <a:lstStyle>
            <a:lvl1pPr>
              <a:defRPr/>
            </a:lvl1pPr>
          </a:lstStyle>
          <a:p>
            <a:r>
              <a:rPr lang="de-AT" dirty="0"/>
              <a:t>10.4.2025</a:t>
            </a:r>
          </a:p>
        </p:txBody>
      </p:sp>
      <p:sp>
        <p:nvSpPr>
          <p:cNvPr id="5" name="Fußzeilenplatzhalter 4">
            <a:extLst>
              <a:ext uri="{FF2B5EF4-FFF2-40B4-BE49-F238E27FC236}">
                <a16:creationId xmlns:a16="http://schemas.microsoft.com/office/drawing/2014/main" id="{9F6E4EBB-3D68-6895-5FB3-BC24897C2E4D}"/>
              </a:ext>
            </a:extLst>
          </p:cNvPr>
          <p:cNvSpPr>
            <a:spLocks noGrp="1"/>
          </p:cNvSpPr>
          <p:nvPr>
            <p:ph type="ftr" sz="quarter" idx="11"/>
          </p:nvPr>
        </p:nvSpPr>
        <p:spPr/>
        <p:txBody>
          <a:bodyPr/>
          <a:lstStyle/>
          <a:p>
            <a:r>
              <a:rPr lang="de-AT" dirty="0"/>
              <a:t>Gerhard Kermer, DI Erich Schubert</a:t>
            </a:r>
          </a:p>
        </p:txBody>
      </p:sp>
      <p:sp>
        <p:nvSpPr>
          <p:cNvPr id="6" name="Foliennummernplatzhalter 5">
            <a:extLst>
              <a:ext uri="{FF2B5EF4-FFF2-40B4-BE49-F238E27FC236}">
                <a16:creationId xmlns:a16="http://schemas.microsoft.com/office/drawing/2014/main" id="{D9610F74-09DE-5D9E-4479-CB273A1D14BE}"/>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‹Nr.›</a:t>
            </a:fld>
            <a:endParaRPr lang="de-AT" dirty="0"/>
          </a:p>
        </p:txBody>
      </p:sp>
      <p:pic>
        <p:nvPicPr>
          <p:cNvPr id="10" name="Grafik 9" descr="Ein Bild, das Grafiken, Logo, Schrift, Design enthält.&#10;&#10;KI-generierte Inhalte können fehlerhaft sein.">
            <a:extLst>
              <a:ext uri="{FF2B5EF4-FFF2-40B4-BE49-F238E27FC236}">
                <a16:creationId xmlns:a16="http://schemas.microsoft.com/office/drawing/2014/main" id="{BCA68B33-2AFC-51F0-E82A-407AB7E20E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76989" y="-115946"/>
            <a:ext cx="4115011" cy="2292468"/>
          </a:xfrm>
          <a:prstGeom prst="rect">
            <a:avLst/>
          </a:prstGeom>
        </p:spPr>
      </p:pic>
      <p:sp>
        <p:nvSpPr>
          <p:cNvPr id="7" name="Textfeld 6">
            <a:extLst>
              <a:ext uri="{FF2B5EF4-FFF2-40B4-BE49-F238E27FC236}">
                <a16:creationId xmlns:a16="http://schemas.microsoft.com/office/drawing/2014/main" id="{F12E816A-B6BD-DE09-CF80-FEBC7E288638}"/>
              </a:ext>
            </a:extLst>
          </p:cNvPr>
          <p:cNvSpPr txBox="1"/>
          <p:nvPr userDrawn="1"/>
        </p:nvSpPr>
        <p:spPr>
          <a:xfrm>
            <a:off x="388189" y="1714857"/>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Galaxien - Inseln im Universum</a:t>
            </a:r>
            <a:endParaRPr lang="de-AT" sz="2400" b="0" dirty="0"/>
          </a:p>
        </p:txBody>
      </p:sp>
      <p:sp>
        <p:nvSpPr>
          <p:cNvPr id="8" name="Textfeld 7">
            <a:extLst>
              <a:ext uri="{FF2B5EF4-FFF2-40B4-BE49-F238E27FC236}">
                <a16:creationId xmlns:a16="http://schemas.microsoft.com/office/drawing/2014/main" id="{610ADE50-E298-CB2C-6403-2206B73B7715}"/>
              </a:ext>
            </a:extLst>
          </p:cNvPr>
          <p:cNvSpPr txBox="1"/>
          <p:nvPr userDrawn="1"/>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13" name="Textfeld 12">
            <a:extLst>
              <a:ext uri="{FF2B5EF4-FFF2-40B4-BE49-F238E27FC236}">
                <a16:creationId xmlns:a16="http://schemas.microsoft.com/office/drawing/2014/main" id="{B44694B6-20D0-A106-4DD7-24180C42CCE3}"/>
              </a:ext>
            </a:extLst>
          </p:cNvPr>
          <p:cNvSpPr txBox="1"/>
          <p:nvPr userDrawn="1"/>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Beobachtbare Objekte am Himmel</a:t>
            </a:r>
          </a:p>
          <a:p>
            <a:endParaRPr lang="de-AT" dirty="0"/>
          </a:p>
        </p:txBody>
      </p:sp>
      <p:sp>
        <p:nvSpPr>
          <p:cNvPr id="16" name="Textfeld 15">
            <a:extLst>
              <a:ext uri="{FF2B5EF4-FFF2-40B4-BE49-F238E27FC236}">
                <a16:creationId xmlns:a16="http://schemas.microsoft.com/office/drawing/2014/main" id="{5C6A3F75-313A-30E4-B165-75CC71A3C961}"/>
              </a:ext>
            </a:extLst>
          </p:cNvPr>
          <p:cNvSpPr txBox="1"/>
          <p:nvPr userDrawn="1"/>
        </p:nvSpPr>
        <p:spPr>
          <a:xfrm>
            <a:off x="388189" y="2536166"/>
            <a:ext cx="8333117" cy="646331"/>
          </a:xfrm>
          <a:prstGeom prst="rect">
            <a:avLst/>
          </a:prstGeom>
          <a:noFill/>
        </p:spPr>
        <p:txBody>
          <a:bodyPr wrap="square" rtlCol="0">
            <a:spAutoFit/>
          </a:bodyPr>
          <a:lstStyle/>
          <a:p>
            <a:pPr marL="0" indent="0">
              <a:buFont typeface="Arial" panose="020B0604020202020204" pitchFamily="34" charset="0"/>
              <a:buNone/>
            </a:pPr>
            <a:r>
              <a:rPr lang="de-AT" b="1" dirty="0"/>
              <a:t>Galaxien - Gigantische Sternensysteme</a:t>
            </a:r>
          </a:p>
          <a:p>
            <a:pPr>
              <a:buFont typeface="Arial" panose="020B0604020202020204" pitchFamily="34" charset="0"/>
              <a:buChar char="•"/>
            </a:pPr>
            <a:r>
              <a:rPr lang="de-DE" b="1" dirty="0"/>
              <a:t> </a:t>
            </a:r>
          </a:p>
        </p:txBody>
      </p:sp>
    </p:spTree>
    <p:extLst>
      <p:ext uri="{BB962C8B-B14F-4D97-AF65-F5344CB8AC3E}">
        <p14:creationId xmlns:p14="http://schemas.microsoft.com/office/powerpoint/2010/main" val="28423227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Antares">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0A57FBAE-9C44-F630-D368-1B722D1F2EC3}"/>
              </a:ext>
            </a:extLst>
          </p:cNvPr>
          <p:cNvSpPr>
            <a:spLocks noGrp="1"/>
          </p:cNvSpPr>
          <p:nvPr>
            <p:ph type="dt" sz="half" idx="10"/>
          </p:nvPr>
        </p:nvSpPr>
        <p:spPr/>
        <p:txBody>
          <a:bodyPr/>
          <a:lstStyle>
            <a:lvl1pPr>
              <a:defRPr/>
            </a:lvl1pPr>
          </a:lstStyle>
          <a:p>
            <a:r>
              <a:rPr lang="de-AT" dirty="0"/>
              <a:t>10.4.2025</a:t>
            </a:r>
          </a:p>
        </p:txBody>
      </p:sp>
      <p:sp>
        <p:nvSpPr>
          <p:cNvPr id="5" name="Fußzeilenplatzhalter 4">
            <a:extLst>
              <a:ext uri="{FF2B5EF4-FFF2-40B4-BE49-F238E27FC236}">
                <a16:creationId xmlns:a16="http://schemas.microsoft.com/office/drawing/2014/main" id="{9F6E4EBB-3D68-6895-5FB3-BC24897C2E4D}"/>
              </a:ext>
            </a:extLst>
          </p:cNvPr>
          <p:cNvSpPr>
            <a:spLocks noGrp="1"/>
          </p:cNvSpPr>
          <p:nvPr>
            <p:ph type="ftr" sz="quarter" idx="11"/>
          </p:nvPr>
        </p:nvSpPr>
        <p:spPr/>
        <p:txBody>
          <a:bodyPr/>
          <a:lstStyle/>
          <a:p>
            <a:r>
              <a:rPr lang="de-AT" dirty="0"/>
              <a:t>Gerhard Kermer, DI Erich Schubert</a:t>
            </a:r>
          </a:p>
        </p:txBody>
      </p:sp>
      <p:sp>
        <p:nvSpPr>
          <p:cNvPr id="6" name="Foliennummernplatzhalter 5">
            <a:extLst>
              <a:ext uri="{FF2B5EF4-FFF2-40B4-BE49-F238E27FC236}">
                <a16:creationId xmlns:a16="http://schemas.microsoft.com/office/drawing/2014/main" id="{D9610F74-09DE-5D9E-4479-CB273A1D14BE}"/>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‹Nr.›</a:t>
            </a:fld>
            <a:endParaRPr lang="de-AT" dirty="0"/>
          </a:p>
        </p:txBody>
      </p:sp>
      <p:sp>
        <p:nvSpPr>
          <p:cNvPr id="7" name="Textfeld 6">
            <a:extLst>
              <a:ext uri="{FF2B5EF4-FFF2-40B4-BE49-F238E27FC236}">
                <a16:creationId xmlns:a16="http://schemas.microsoft.com/office/drawing/2014/main" id="{F12E816A-B6BD-DE09-CF80-FEBC7E288638}"/>
              </a:ext>
            </a:extLst>
          </p:cNvPr>
          <p:cNvSpPr txBox="1"/>
          <p:nvPr userDrawn="1"/>
        </p:nvSpPr>
        <p:spPr>
          <a:xfrm>
            <a:off x="242977" y="1621388"/>
            <a:ext cx="759124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2400" b="1" dirty="0">
                <a:solidFill>
                  <a:srgbClr val="FF0000"/>
                </a:solidFill>
              </a:rPr>
              <a:t>Was wir am Himmel sehen können</a:t>
            </a:r>
            <a:endParaRPr lang="de-DE" sz="2400" b="1" dirty="0">
              <a:solidFill>
                <a:srgbClr val="FF0000"/>
              </a:solidFill>
              <a:effectLst/>
              <a:latin typeface="Verdana" panose="020B0604030504040204" pitchFamily="34" charset="0"/>
              <a:ea typeface="Times New Roman" panose="02020603050405020304" pitchFamily="18" charset="0"/>
              <a:cs typeface="Arial" panose="020B0604020202020204" pitchFamily="34" charset="0"/>
            </a:endParaRPr>
          </a:p>
        </p:txBody>
      </p:sp>
      <p:sp>
        <p:nvSpPr>
          <p:cNvPr id="8" name="Textfeld 7">
            <a:extLst>
              <a:ext uri="{FF2B5EF4-FFF2-40B4-BE49-F238E27FC236}">
                <a16:creationId xmlns:a16="http://schemas.microsoft.com/office/drawing/2014/main" id="{610ADE50-E298-CB2C-6403-2206B73B7715}"/>
              </a:ext>
            </a:extLst>
          </p:cNvPr>
          <p:cNvSpPr txBox="1"/>
          <p:nvPr userDrawn="1"/>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13" name="Textfeld 12">
            <a:extLst>
              <a:ext uri="{FF2B5EF4-FFF2-40B4-BE49-F238E27FC236}">
                <a16:creationId xmlns:a16="http://schemas.microsoft.com/office/drawing/2014/main" id="{B44694B6-20D0-A106-4DD7-24180C42CCE3}"/>
              </a:ext>
            </a:extLst>
          </p:cNvPr>
          <p:cNvSpPr txBox="1"/>
          <p:nvPr userDrawn="1"/>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Beobachtbare Objekte am Himmel</a:t>
            </a:r>
          </a:p>
          <a:p>
            <a:endParaRPr lang="de-AT" dirty="0"/>
          </a:p>
        </p:txBody>
      </p:sp>
      <p:sp>
        <p:nvSpPr>
          <p:cNvPr id="16" name="Textfeld 15">
            <a:extLst>
              <a:ext uri="{FF2B5EF4-FFF2-40B4-BE49-F238E27FC236}">
                <a16:creationId xmlns:a16="http://schemas.microsoft.com/office/drawing/2014/main" id="{5C6A3F75-313A-30E4-B165-75CC71A3C961}"/>
              </a:ext>
            </a:extLst>
          </p:cNvPr>
          <p:cNvSpPr txBox="1"/>
          <p:nvPr userDrawn="1"/>
        </p:nvSpPr>
        <p:spPr>
          <a:xfrm>
            <a:off x="388189" y="2536166"/>
            <a:ext cx="8333117" cy="3416320"/>
          </a:xfrm>
          <a:prstGeom prst="rect">
            <a:avLst/>
          </a:prstGeom>
          <a:noFill/>
        </p:spPr>
        <p:txBody>
          <a:bodyPr wrap="square" rtlCol="0">
            <a:spAutoFit/>
          </a:bodyPr>
          <a:lstStyle/>
          <a:p>
            <a:pPr marL="285750" indent="-285750">
              <a:buFont typeface="Arial" panose="020B0604020202020204" pitchFamily="34" charset="0"/>
              <a:buChar char="•"/>
            </a:pPr>
            <a:r>
              <a:rPr lang="de-AT" dirty="0"/>
              <a:t>Sterne (Sonne)</a:t>
            </a:r>
          </a:p>
          <a:p>
            <a:pPr marL="285750" indent="-285750">
              <a:buFont typeface="Arial" panose="020B0604020202020204" pitchFamily="34" charset="0"/>
              <a:buChar char="•"/>
            </a:pPr>
            <a:r>
              <a:rPr lang="de-AT" dirty="0"/>
              <a:t>Mond (unser natürlicher Satellit)</a:t>
            </a:r>
          </a:p>
          <a:p>
            <a:pPr marL="285750" indent="-285750">
              <a:buFont typeface="Arial" panose="020B0604020202020204" pitchFamily="34" charset="0"/>
              <a:buChar char="•"/>
            </a:pPr>
            <a:r>
              <a:rPr lang="de-AT" dirty="0"/>
              <a:t>Planeten </a:t>
            </a:r>
            <a:r>
              <a:rPr lang="de-DE" dirty="0"/>
              <a:t>(mit bloßem Auge, Fernglas oder Teleskop)</a:t>
            </a:r>
          </a:p>
          <a:p>
            <a:pPr marL="285750" indent="-285750">
              <a:buFont typeface="Arial" panose="020B0604020202020204" pitchFamily="34" charset="0"/>
              <a:buChar char="•"/>
            </a:pPr>
            <a:r>
              <a:rPr lang="de-DE" dirty="0"/>
              <a:t>Sternbilder (scheinbare Gruppierungen von Sternen)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AT" dirty="0"/>
              <a:t>Sternhaufen (Ansammlungen von Sternen, </a:t>
            </a:r>
            <a:r>
              <a:rPr lang="de-AT" dirty="0" err="1"/>
              <a:t>z.B</a:t>
            </a:r>
            <a:r>
              <a:rPr lang="de-AT" dirty="0"/>
              <a:t> </a:t>
            </a:r>
            <a:r>
              <a:rPr lang="de-AT" b="0" u="sng" dirty="0">
                <a:solidFill>
                  <a:schemeClr val="tx1"/>
                </a:solidFill>
                <a:effectLst/>
                <a:latin typeface="Roboto" panose="02000000000000000000" pitchFamily="2" charset="0"/>
              </a:rPr>
              <a:t>Plejaden)</a:t>
            </a:r>
            <a:endParaRPr lang="de-DE" dirty="0"/>
          </a:p>
          <a:p>
            <a:pPr marL="285750" indent="-285750">
              <a:buFont typeface="Arial" panose="020B0604020202020204" pitchFamily="34" charset="0"/>
              <a:buChar char="•"/>
            </a:pPr>
            <a:r>
              <a:rPr lang="de-DE" dirty="0"/>
              <a:t>Nebelgebiete (Wolken aus Gas und Staub)</a:t>
            </a:r>
          </a:p>
          <a:p>
            <a:pPr marL="285750" indent="-285750">
              <a:buFont typeface="Arial" panose="020B0604020202020204" pitchFamily="34" charset="0"/>
              <a:buChar char="•"/>
            </a:pPr>
            <a:r>
              <a:rPr lang="de-AT" dirty="0"/>
              <a:t>Galaxien (ferne Sternensysteme)</a:t>
            </a:r>
            <a:endParaRPr lang="de-DE" dirty="0"/>
          </a:p>
          <a:p>
            <a:pPr marL="285750" indent="-285750">
              <a:buFont typeface="Arial" panose="020B0604020202020204" pitchFamily="34" charset="0"/>
              <a:buChar char="•"/>
            </a:pPr>
            <a:r>
              <a:rPr lang="de-DE" dirty="0"/>
              <a:t>Satelliten (künstliche Objekte im Erdorbit)</a:t>
            </a:r>
          </a:p>
          <a:p>
            <a:pPr marL="285750" indent="-285750">
              <a:buFont typeface="Arial" panose="020B0604020202020204" pitchFamily="34" charset="0"/>
              <a:buChar char="•"/>
            </a:pPr>
            <a:r>
              <a:rPr lang="de-DE" dirty="0"/>
              <a:t>Atmosphärische Phänomene (Polarlichter, nachtleuchtende Wolken, Sonnenhalos)</a:t>
            </a:r>
            <a:endParaRPr lang="de-AT" dirty="0"/>
          </a:p>
          <a:p>
            <a:pPr marL="285750" indent="-285750">
              <a:buFont typeface="Arial" panose="020B0604020202020204" pitchFamily="34" charset="0"/>
              <a:buChar char="•"/>
            </a:pPr>
            <a:endParaRPr lang="de-AT" dirty="0"/>
          </a:p>
          <a:p>
            <a:pPr marL="285750" indent="-285750">
              <a:buFont typeface="Arial" panose="020B0604020202020204" pitchFamily="34" charset="0"/>
              <a:buChar char="•"/>
            </a:pPr>
            <a:endParaRPr lang="de-AT" dirty="0"/>
          </a:p>
        </p:txBody>
      </p:sp>
    </p:spTree>
    <p:extLst>
      <p:ext uri="{BB962C8B-B14F-4D97-AF65-F5344CB8AC3E}">
        <p14:creationId xmlns:p14="http://schemas.microsoft.com/office/powerpoint/2010/main" val="24289462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0_Antares">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0A57FBAE-9C44-F630-D368-1B722D1F2EC3}"/>
              </a:ext>
            </a:extLst>
          </p:cNvPr>
          <p:cNvSpPr>
            <a:spLocks noGrp="1"/>
          </p:cNvSpPr>
          <p:nvPr>
            <p:ph type="dt" sz="half" idx="10"/>
          </p:nvPr>
        </p:nvSpPr>
        <p:spPr/>
        <p:txBody>
          <a:bodyPr/>
          <a:lstStyle>
            <a:lvl1pPr>
              <a:defRPr/>
            </a:lvl1pPr>
          </a:lstStyle>
          <a:p>
            <a:r>
              <a:rPr lang="de-AT" dirty="0"/>
              <a:t>10.4.2025</a:t>
            </a:r>
          </a:p>
        </p:txBody>
      </p:sp>
      <p:sp>
        <p:nvSpPr>
          <p:cNvPr id="5" name="Fußzeilenplatzhalter 4">
            <a:extLst>
              <a:ext uri="{FF2B5EF4-FFF2-40B4-BE49-F238E27FC236}">
                <a16:creationId xmlns:a16="http://schemas.microsoft.com/office/drawing/2014/main" id="{9F6E4EBB-3D68-6895-5FB3-BC24897C2E4D}"/>
              </a:ext>
            </a:extLst>
          </p:cNvPr>
          <p:cNvSpPr>
            <a:spLocks noGrp="1"/>
          </p:cNvSpPr>
          <p:nvPr>
            <p:ph type="ftr" sz="quarter" idx="11"/>
          </p:nvPr>
        </p:nvSpPr>
        <p:spPr/>
        <p:txBody>
          <a:bodyPr/>
          <a:lstStyle/>
          <a:p>
            <a:r>
              <a:rPr lang="de-AT" dirty="0"/>
              <a:t>Gerhard Kermer, DI Erich Schubert</a:t>
            </a:r>
          </a:p>
        </p:txBody>
      </p:sp>
      <p:sp>
        <p:nvSpPr>
          <p:cNvPr id="6" name="Foliennummernplatzhalter 5">
            <a:extLst>
              <a:ext uri="{FF2B5EF4-FFF2-40B4-BE49-F238E27FC236}">
                <a16:creationId xmlns:a16="http://schemas.microsoft.com/office/drawing/2014/main" id="{D9610F74-09DE-5D9E-4479-CB273A1D14BE}"/>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‹Nr.›</a:t>
            </a:fld>
            <a:endParaRPr lang="de-AT" dirty="0"/>
          </a:p>
        </p:txBody>
      </p:sp>
      <p:pic>
        <p:nvPicPr>
          <p:cNvPr id="10" name="Grafik 9" descr="Ein Bild, das Grafiken, Logo, Schrift, Design enthält.&#10;&#10;KI-generierte Inhalte können fehlerhaft sein.">
            <a:extLst>
              <a:ext uri="{FF2B5EF4-FFF2-40B4-BE49-F238E27FC236}">
                <a16:creationId xmlns:a16="http://schemas.microsoft.com/office/drawing/2014/main" id="{BCA68B33-2AFC-51F0-E82A-407AB7E20E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76989" y="-115946"/>
            <a:ext cx="4115011" cy="2292468"/>
          </a:xfrm>
          <a:prstGeom prst="rect">
            <a:avLst/>
          </a:prstGeom>
        </p:spPr>
      </p:pic>
      <p:sp>
        <p:nvSpPr>
          <p:cNvPr id="7" name="Textfeld 6">
            <a:extLst>
              <a:ext uri="{FF2B5EF4-FFF2-40B4-BE49-F238E27FC236}">
                <a16:creationId xmlns:a16="http://schemas.microsoft.com/office/drawing/2014/main" id="{F12E816A-B6BD-DE09-CF80-FEBC7E288638}"/>
              </a:ext>
            </a:extLst>
          </p:cNvPr>
          <p:cNvSpPr txBox="1"/>
          <p:nvPr userDrawn="1"/>
        </p:nvSpPr>
        <p:spPr>
          <a:xfrm>
            <a:off x="388189" y="1714857"/>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Satelliten - Künstliche Himmelskörper</a:t>
            </a:r>
            <a:endParaRPr lang="de-AT" sz="2400" b="0" dirty="0"/>
          </a:p>
        </p:txBody>
      </p:sp>
      <p:sp>
        <p:nvSpPr>
          <p:cNvPr id="8" name="Textfeld 7">
            <a:extLst>
              <a:ext uri="{FF2B5EF4-FFF2-40B4-BE49-F238E27FC236}">
                <a16:creationId xmlns:a16="http://schemas.microsoft.com/office/drawing/2014/main" id="{610ADE50-E298-CB2C-6403-2206B73B7715}"/>
              </a:ext>
            </a:extLst>
          </p:cNvPr>
          <p:cNvSpPr txBox="1"/>
          <p:nvPr userDrawn="1"/>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13" name="Textfeld 12">
            <a:extLst>
              <a:ext uri="{FF2B5EF4-FFF2-40B4-BE49-F238E27FC236}">
                <a16:creationId xmlns:a16="http://schemas.microsoft.com/office/drawing/2014/main" id="{B44694B6-20D0-A106-4DD7-24180C42CCE3}"/>
              </a:ext>
            </a:extLst>
          </p:cNvPr>
          <p:cNvSpPr txBox="1"/>
          <p:nvPr userDrawn="1"/>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Beobachtbare Objekte am Himmel</a:t>
            </a:r>
          </a:p>
          <a:p>
            <a:endParaRPr lang="de-AT" dirty="0"/>
          </a:p>
        </p:txBody>
      </p:sp>
      <p:sp>
        <p:nvSpPr>
          <p:cNvPr id="16" name="Textfeld 15">
            <a:extLst>
              <a:ext uri="{FF2B5EF4-FFF2-40B4-BE49-F238E27FC236}">
                <a16:creationId xmlns:a16="http://schemas.microsoft.com/office/drawing/2014/main" id="{5C6A3F75-313A-30E4-B165-75CC71A3C961}"/>
              </a:ext>
            </a:extLst>
          </p:cNvPr>
          <p:cNvSpPr txBox="1"/>
          <p:nvPr userDrawn="1"/>
        </p:nvSpPr>
        <p:spPr>
          <a:xfrm>
            <a:off x="388189" y="2536166"/>
            <a:ext cx="8333117" cy="646331"/>
          </a:xfrm>
          <a:prstGeom prst="rect">
            <a:avLst/>
          </a:prstGeom>
          <a:noFill/>
        </p:spPr>
        <p:txBody>
          <a:bodyPr wrap="square" rtlCol="0">
            <a:spAutoFit/>
          </a:bodyPr>
          <a:lstStyle/>
          <a:p>
            <a:pPr marL="0" indent="0">
              <a:buFont typeface="Arial" panose="020B0604020202020204" pitchFamily="34" charset="0"/>
              <a:buNone/>
            </a:pPr>
            <a:r>
              <a:rPr lang="de-AT" b="1" dirty="0"/>
              <a:t>Galaxien - Gigantische Sternensysteme</a:t>
            </a:r>
          </a:p>
          <a:p>
            <a:pPr>
              <a:buFont typeface="Arial" panose="020B0604020202020204" pitchFamily="34" charset="0"/>
              <a:buChar char="•"/>
            </a:pPr>
            <a:r>
              <a:rPr lang="de-DE" b="1" dirty="0"/>
              <a:t> </a:t>
            </a:r>
          </a:p>
        </p:txBody>
      </p:sp>
    </p:spTree>
    <p:extLst>
      <p:ext uri="{BB962C8B-B14F-4D97-AF65-F5344CB8AC3E}">
        <p14:creationId xmlns:p14="http://schemas.microsoft.com/office/powerpoint/2010/main" val="22930567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9_Antares">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0A57FBAE-9C44-F630-D368-1B722D1F2EC3}"/>
              </a:ext>
            </a:extLst>
          </p:cNvPr>
          <p:cNvSpPr>
            <a:spLocks noGrp="1"/>
          </p:cNvSpPr>
          <p:nvPr>
            <p:ph type="dt" sz="half" idx="10"/>
          </p:nvPr>
        </p:nvSpPr>
        <p:spPr/>
        <p:txBody>
          <a:bodyPr/>
          <a:lstStyle>
            <a:lvl1pPr>
              <a:defRPr/>
            </a:lvl1pPr>
          </a:lstStyle>
          <a:p>
            <a:r>
              <a:rPr lang="de-AT" dirty="0"/>
              <a:t>10.4.2025</a:t>
            </a:r>
          </a:p>
        </p:txBody>
      </p:sp>
      <p:sp>
        <p:nvSpPr>
          <p:cNvPr id="5" name="Fußzeilenplatzhalter 4">
            <a:extLst>
              <a:ext uri="{FF2B5EF4-FFF2-40B4-BE49-F238E27FC236}">
                <a16:creationId xmlns:a16="http://schemas.microsoft.com/office/drawing/2014/main" id="{9F6E4EBB-3D68-6895-5FB3-BC24897C2E4D}"/>
              </a:ext>
            </a:extLst>
          </p:cNvPr>
          <p:cNvSpPr>
            <a:spLocks noGrp="1"/>
          </p:cNvSpPr>
          <p:nvPr>
            <p:ph type="ftr" sz="quarter" idx="11"/>
          </p:nvPr>
        </p:nvSpPr>
        <p:spPr/>
        <p:txBody>
          <a:bodyPr/>
          <a:lstStyle/>
          <a:p>
            <a:r>
              <a:rPr lang="de-AT" dirty="0"/>
              <a:t>Gerhard Kermer, DI Erich Schubert</a:t>
            </a:r>
          </a:p>
        </p:txBody>
      </p:sp>
      <p:sp>
        <p:nvSpPr>
          <p:cNvPr id="6" name="Foliennummernplatzhalter 5">
            <a:extLst>
              <a:ext uri="{FF2B5EF4-FFF2-40B4-BE49-F238E27FC236}">
                <a16:creationId xmlns:a16="http://schemas.microsoft.com/office/drawing/2014/main" id="{D9610F74-09DE-5D9E-4479-CB273A1D14BE}"/>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‹Nr.›</a:t>
            </a:fld>
            <a:endParaRPr lang="de-AT" dirty="0"/>
          </a:p>
        </p:txBody>
      </p:sp>
      <p:pic>
        <p:nvPicPr>
          <p:cNvPr id="10" name="Grafik 9" descr="Ein Bild, das Grafiken, Logo, Schrift, Design enthält.&#10;&#10;KI-generierte Inhalte können fehlerhaft sein.">
            <a:extLst>
              <a:ext uri="{FF2B5EF4-FFF2-40B4-BE49-F238E27FC236}">
                <a16:creationId xmlns:a16="http://schemas.microsoft.com/office/drawing/2014/main" id="{BCA68B33-2AFC-51F0-E82A-407AB7E20E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76989" y="-115946"/>
            <a:ext cx="4115011" cy="2292468"/>
          </a:xfrm>
          <a:prstGeom prst="rect">
            <a:avLst/>
          </a:prstGeom>
        </p:spPr>
      </p:pic>
      <p:sp>
        <p:nvSpPr>
          <p:cNvPr id="7" name="Textfeld 6">
            <a:extLst>
              <a:ext uri="{FF2B5EF4-FFF2-40B4-BE49-F238E27FC236}">
                <a16:creationId xmlns:a16="http://schemas.microsoft.com/office/drawing/2014/main" id="{F12E816A-B6BD-DE09-CF80-FEBC7E288638}"/>
              </a:ext>
            </a:extLst>
          </p:cNvPr>
          <p:cNvSpPr txBox="1"/>
          <p:nvPr userDrawn="1"/>
        </p:nvSpPr>
        <p:spPr>
          <a:xfrm>
            <a:off x="388189" y="1714857"/>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Apps für Himmelsbeobachtung</a:t>
            </a:r>
            <a:endParaRPr lang="de-AT" sz="2400" b="0" dirty="0"/>
          </a:p>
        </p:txBody>
      </p:sp>
      <p:sp>
        <p:nvSpPr>
          <p:cNvPr id="8" name="Textfeld 7">
            <a:extLst>
              <a:ext uri="{FF2B5EF4-FFF2-40B4-BE49-F238E27FC236}">
                <a16:creationId xmlns:a16="http://schemas.microsoft.com/office/drawing/2014/main" id="{610ADE50-E298-CB2C-6403-2206B73B7715}"/>
              </a:ext>
            </a:extLst>
          </p:cNvPr>
          <p:cNvSpPr txBox="1"/>
          <p:nvPr userDrawn="1"/>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13" name="Textfeld 12">
            <a:extLst>
              <a:ext uri="{FF2B5EF4-FFF2-40B4-BE49-F238E27FC236}">
                <a16:creationId xmlns:a16="http://schemas.microsoft.com/office/drawing/2014/main" id="{B44694B6-20D0-A106-4DD7-24180C42CCE3}"/>
              </a:ext>
            </a:extLst>
          </p:cNvPr>
          <p:cNvSpPr txBox="1"/>
          <p:nvPr userDrawn="1"/>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Beobachtbare Objekte am Himmel</a:t>
            </a:r>
          </a:p>
          <a:p>
            <a:endParaRPr lang="de-AT" dirty="0"/>
          </a:p>
        </p:txBody>
      </p:sp>
      <p:sp>
        <p:nvSpPr>
          <p:cNvPr id="16" name="Textfeld 15">
            <a:extLst>
              <a:ext uri="{FF2B5EF4-FFF2-40B4-BE49-F238E27FC236}">
                <a16:creationId xmlns:a16="http://schemas.microsoft.com/office/drawing/2014/main" id="{5C6A3F75-313A-30E4-B165-75CC71A3C961}"/>
              </a:ext>
            </a:extLst>
          </p:cNvPr>
          <p:cNvSpPr txBox="1"/>
          <p:nvPr userDrawn="1"/>
        </p:nvSpPr>
        <p:spPr>
          <a:xfrm>
            <a:off x="388189" y="2536166"/>
            <a:ext cx="8333117" cy="646331"/>
          </a:xfrm>
          <a:prstGeom prst="rect">
            <a:avLst/>
          </a:prstGeom>
          <a:noFill/>
        </p:spPr>
        <p:txBody>
          <a:bodyPr wrap="square" rtlCol="0">
            <a:spAutoFit/>
          </a:bodyPr>
          <a:lstStyle/>
          <a:p>
            <a:pPr marL="0" indent="0">
              <a:buFont typeface="Arial" panose="020B0604020202020204" pitchFamily="34" charset="0"/>
              <a:buNone/>
            </a:pPr>
            <a:r>
              <a:rPr lang="de-AT" b="1" dirty="0"/>
              <a:t>Dein persönliches Planetarium</a:t>
            </a:r>
          </a:p>
          <a:p>
            <a:pPr>
              <a:buFont typeface="Arial" panose="020B0604020202020204" pitchFamily="34" charset="0"/>
              <a:buChar char="•"/>
            </a:pPr>
            <a:r>
              <a:rPr lang="de-DE" b="1" dirty="0"/>
              <a:t> </a:t>
            </a:r>
          </a:p>
        </p:txBody>
      </p:sp>
    </p:spTree>
    <p:extLst>
      <p:ext uri="{BB962C8B-B14F-4D97-AF65-F5344CB8AC3E}">
        <p14:creationId xmlns:p14="http://schemas.microsoft.com/office/powerpoint/2010/main" val="26659785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2_Antares">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0A57FBAE-9C44-F630-D368-1B722D1F2EC3}"/>
              </a:ext>
            </a:extLst>
          </p:cNvPr>
          <p:cNvSpPr>
            <a:spLocks noGrp="1"/>
          </p:cNvSpPr>
          <p:nvPr>
            <p:ph type="dt" sz="half" idx="10"/>
          </p:nvPr>
        </p:nvSpPr>
        <p:spPr/>
        <p:txBody>
          <a:bodyPr/>
          <a:lstStyle>
            <a:lvl1pPr>
              <a:defRPr/>
            </a:lvl1pPr>
          </a:lstStyle>
          <a:p>
            <a:r>
              <a:rPr lang="de-AT" dirty="0"/>
              <a:t>10.4.2025</a:t>
            </a:r>
          </a:p>
        </p:txBody>
      </p:sp>
      <p:sp>
        <p:nvSpPr>
          <p:cNvPr id="5" name="Fußzeilenplatzhalter 4">
            <a:extLst>
              <a:ext uri="{FF2B5EF4-FFF2-40B4-BE49-F238E27FC236}">
                <a16:creationId xmlns:a16="http://schemas.microsoft.com/office/drawing/2014/main" id="{9F6E4EBB-3D68-6895-5FB3-BC24897C2E4D}"/>
              </a:ext>
            </a:extLst>
          </p:cNvPr>
          <p:cNvSpPr>
            <a:spLocks noGrp="1"/>
          </p:cNvSpPr>
          <p:nvPr>
            <p:ph type="ftr" sz="quarter" idx="11"/>
          </p:nvPr>
        </p:nvSpPr>
        <p:spPr/>
        <p:txBody>
          <a:bodyPr/>
          <a:lstStyle/>
          <a:p>
            <a:r>
              <a:rPr lang="de-AT" dirty="0"/>
              <a:t>Gerhard Kermer, DI Erich Schubert</a:t>
            </a:r>
          </a:p>
        </p:txBody>
      </p:sp>
      <p:sp>
        <p:nvSpPr>
          <p:cNvPr id="6" name="Foliennummernplatzhalter 5">
            <a:extLst>
              <a:ext uri="{FF2B5EF4-FFF2-40B4-BE49-F238E27FC236}">
                <a16:creationId xmlns:a16="http://schemas.microsoft.com/office/drawing/2014/main" id="{D9610F74-09DE-5D9E-4479-CB273A1D14BE}"/>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‹Nr.›</a:t>
            </a:fld>
            <a:endParaRPr lang="de-AT" dirty="0"/>
          </a:p>
        </p:txBody>
      </p:sp>
      <p:pic>
        <p:nvPicPr>
          <p:cNvPr id="10" name="Grafik 9" descr="Ein Bild, das Grafiken, Logo, Schrift, Design enthält.&#10;&#10;KI-generierte Inhalte können fehlerhaft sein.">
            <a:extLst>
              <a:ext uri="{FF2B5EF4-FFF2-40B4-BE49-F238E27FC236}">
                <a16:creationId xmlns:a16="http://schemas.microsoft.com/office/drawing/2014/main" id="{BCA68B33-2AFC-51F0-E82A-407AB7E20E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76989" y="-115946"/>
            <a:ext cx="4115011" cy="2292468"/>
          </a:xfrm>
          <a:prstGeom prst="rect">
            <a:avLst/>
          </a:prstGeom>
        </p:spPr>
      </p:pic>
      <p:sp>
        <p:nvSpPr>
          <p:cNvPr id="7" name="Textfeld 6">
            <a:extLst>
              <a:ext uri="{FF2B5EF4-FFF2-40B4-BE49-F238E27FC236}">
                <a16:creationId xmlns:a16="http://schemas.microsoft.com/office/drawing/2014/main" id="{F12E816A-B6BD-DE09-CF80-FEBC7E288638}"/>
              </a:ext>
            </a:extLst>
          </p:cNvPr>
          <p:cNvSpPr txBox="1"/>
          <p:nvPr userDrawn="1"/>
        </p:nvSpPr>
        <p:spPr>
          <a:xfrm>
            <a:off x="388189" y="1714857"/>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Atmosphärische Phänomene</a:t>
            </a:r>
            <a:endParaRPr lang="de-AT" sz="2400" b="0" dirty="0"/>
          </a:p>
        </p:txBody>
      </p:sp>
      <p:sp>
        <p:nvSpPr>
          <p:cNvPr id="8" name="Textfeld 7">
            <a:extLst>
              <a:ext uri="{FF2B5EF4-FFF2-40B4-BE49-F238E27FC236}">
                <a16:creationId xmlns:a16="http://schemas.microsoft.com/office/drawing/2014/main" id="{610ADE50-E298-CB2C-6403-2206B73B7715}"/>
              </a:ext>
            </a:extLst>
          </p:cNvPr>
          <p:cNvSpPr txBox="1"/>
          <p:nvPr userDrawn="1"/>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13" name="Textfeld 12">
            <a:extLst>
              <a:ext uri="{FF2B5EF4-FFF2-40B4-BE49-F238E27FC236}">
                <a16:creationId xmlns:a16="http://schemas.microsoft.com/office/drawing/2014/main" id="{B44694B6-20D0-A106-4DD7-24180C42CCE3}"/>
              </a:ext>
            </a:extLst>
          </p:cNvPr>
          <p:cNvSpPr txBox="1"/>
          <p:nvPr userDrawn="1"/>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Beobachtbare Objekte am Himmel</a:t>
            </a:r>
          </a:p>
          <a:p>
            <a:endParaRPr lang="de-AT" dirty="0"/>
          </a:p>
        </p:txBody>
      </p:sp>
      <p:sp>
        <p:nvSpPr>
          <p:cNvPr id="16" name="Textfeld 15">
            <a:extLst>
              <a:ext uri="{FF2B5EF4-FFF2-40B4-BE49-F238E27FC236}">
                <a16:creationId xmlns:a16="http://schemas.microsoft.com/office/drawing/2014/main" id="{5C6A3F75-313A-30E4-B165-75CC71A3C961}"/>
              </a:ext>
            </a:extLst>
          </p:cNvPr>
          <p:cNvSpPr txBox="1"/>
          <p:nvPr userDrawn="1"/>
        </p:nvSpPr>
        <p:spPr>
          <a:xfrm>
            <a:off x="388189" y="2451248"/>
            <a:ext cx="8333117" cy="646331"/>
          </a:xfrm>
          <a:prstGeom prst="rect">
            <a:avLst/>
          </a:prstGeom>
          <a:noFill/>
        </p:spPr>
        <p:txBody>
          <a:bodyPr wrap="square" rtlCol="0">
            <a:spAutoFit/>
          </a:bodyPr>
          <a:lstStyle/>
          <a:p>
            <a:pPr marL="0" indent="0">
              <a:buFont typeface="Arial" panose="020B0604020202020204" pitchFamily="34" charset="0"/>
              <a:buNone/>
            </a:pPr>
            <a:r>
              <a:rPr lang="de-AT" b="1" dirty="0"/>
              <a:t>Lichtspiele in der Erdatmosphäre</a:t>
            </a:r>
          </a:p>
          <a:p>
            <a:pPr marL="0" indent="0">
              <a:buFont typeface="Arial" panose="020B0604020202020204" pitchFamily="34" charset="0"/>
              <a:buNone/>
            </a:pPr>
            <a:r>
              <a:rPr lang="de-DE" b="1" dirty="0"/>
              <a:t> </a:t>
            </a:r>
          </a:p>
        </p:txBody>
      </p:sp>
    </p:spTree>
    <p:extLst>
      <p:ext uri="{BB962C8B-B14F-4D97-AF65-F5344CB8AC3E}">
        <p14:creationId xmlns:p14="http://schemas.microsoft.com/office/powerpoint/2010/main" val="384079419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3_Antares">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0A57FBAE-9C44-F630-D368-1B722D1F2EC3}"/>
              </a:ext>
            </a:extLst>
          </p:cNvPr>
          <p:cNvSpPr>
            <a:spLocks noGrp="1"/>
          </p:cNvSpPr>
          <p:nvPr>
            <p:ph type="dt" sz="half" idx="10"/>
          </p:nvPr>
        </p:nvSpPr>
        <p:spPr/>
        <p:txBody>
          <a:bodyPr/>
          <a:lstStyle>
            <a:lvl1pPr>
              <a:defRPr/>
            </a:lvl1pPr>
          </a:lstStyle>
          <a:p>
            <a:r>
              <a:rPr lang="de-AT" dirty="0"/>
              <a:t>10.4.2025</a:t>
            </a:r>
          </a:p>
        </p:txBody>
      </p:sp>
      <p:sp>
        <p:nvSpPr>
          <p:cNvPr id="5" name="Fußzeilenplatzhalter 4">
            <a:extLst>
              <a:ext uri="{FF2B5EF4-FFF2-40B4-BE49-F238E27FC236}">
                <a16:creationId xmlns:a16="http://schemas.microsoft.com/office/drawing/2014/main" id="{9F6E4EBB-3D68-6895-5FB3-BC24897C2E4D}"/>
              </a:ext>
            </a:extLst>
          </p:cNvPr>
          <p:cNvSpPr>
            <a:spLocks noGrp="1"/>
          </p:cNvSpPr>
          <p:nvPr>
            <p:ph type="ftr" sz="quarter" idx="11"/>
          </p:nvPr>
        </p:nvSpPr>
        <p:spPr/>
        <p:txBody>
          <a:bodyPr/>
          <a:lstStyle/>
          <a:p>
            <a:r>
              <a:rPr lang="de-AT" dirty="0"/>
              <a:t>Gerhard Kermer, DI Erich Schubert</a:t>
            </a:r>
          </a:p>
        </p:txBody>
      </p:sp>
      <p:sp>
        <p:nvSpPr>
          <p:cNvPr id="6" name="Foliennummernplatzhalter 5">
            <a:extLst>
              <a:ext uri="{FF2B5EF4-FFF2-40B4-BE49-F238E27FC236}">
                <a16:creationId xmlns:a16="http://schemas.microsoft.com/office/drawing/2014/main" id="{D9610F74-09DE-5D9E-4479-CB273A1D14BE}"/>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‹Nr.›</a:t>
            </a:fld>
            <a:endParaRPr lang="de-AT" dirty="0"/>
          </a:p>
        </p:txBody>
      </p:sp>
      <p:pic>
        <p:nvPicPr>
          <p:cNvPr id="10" name="Grafik 9" descr="Ein Bild, das Grafiken, Logo, Schrift, Design enthält.&#10;&#10;KI-generierte Inhalte können fehlerhaft sein.">
            <a:extLst>
              <a:ext uri="{FF2B5EF4-FFF2-40B4-BE49-F238E27FC236}">
                <a16:creationId xmlns:a16="http://schemas.microsoft.com/office/drawing/2014/main" id="{BCA68B33-2AFC-51F0-E82A-407AB7E20E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76989" y="-115946"/>
            <a:ext cx="4115011" cy="2292468"/>
          </a:xfrm>
          <a:prstGeom prst="rect">
            <a:avLst/>
          </a:prstGeom>
        </p:spPr>
      </p:pic>
      <p:sp>
        <p:nvSpPr>
          <p:cNvPr id="7" name="Textfeld 6">
            <a:extLst>
              <a:ext uri="{FF2B5EF4-FFF2-40B4-BE49-F238E27FC236}">
                <a16:creationId xmlns:a16="http://schemas.microsoft.com/office/drawing/2014/main" id="{F12E816A-B6BD-DE09-CF80-FEBC7E288638}"/>
              </a:ext>
            </a:extLst>
          </p:cNvPr>
          <p:cNvSpPr txBox="1"/>
          <p:nvPr userDrawn="1"/>
        </p:nvSpPr>
        <p:spPr>
          <a:xfrm>
            <a:off x="388189" y="1714857"/>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Beobachtbare Objekte im Frühjahr</a:t>
            </a:r>
            <a:endParaRPr lang="de-AT" sz="2400" b="0" dirty="0"/>
          </a:p>
        </p:txBody>
      </p:sp>
      <p:sp>
        <p:nvSpPr>
          <p:cNvPr id="8" name="Textfeld 7">
            <a:extLst>
              <a:ext uri="{FF2B5EF4-FFF2-40B4-BE49-F238E27FC236}">
                <a16:creationId xmlns:a16="http://schemas.microsoft.com/office/drawing/2014/main" id="{610ADE50-E298-CB2C-6403-2206B73B7715}"/>
              </a:ext>
            </a:extLst>
          </p:cNvPr>
          <p:cNvSpPr txBox="1"/>
          <p:nvPr userDrawn="1"/>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13" name="Textfeld 12">
            <a:extLst>
              <a:ext uri="{FF2B5EF4-FFF2-40B4-BE49-F238E27FC236}">
                <a16:creationId xmlns:a16="http://schemas.microsoft.com/office/drawing/2014/main" id="{B44694B6-20D0-A106-4DD7-24180C42CCE3}"/>
              </a:ext>
            </a:extLst>
          </p:cNvPr>
          <p:cNvSpPr txBox="1"/>
          <p:nvPr userDrawn="1"/>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Beobachtbare Objekte am Himmel</a:t>
            </a:r>
          </a:p>
          <a:p>
            <a:endParaRPr lang="de-AT" dirty="0"/>
          </a:p>
        </p:txBody>
      </p:sp>
      <p:sp>
        <p:nvSpPr>
          <p:cNvPr id="16" name="Textfeld 15">
            <a:extLst>
              <a:ext uri="{FF2B5EF4-FFF2-40B4-BE49-F238E27FC236}">
                <a16:creationId xmlns:a16="http://schemas.microsoft.com/office/drawing/2014/main" id="{5C6A3F75-313A-30E4-B165-75CC71A3C961}"/>
              </a:ext>
            </a:extLst>
          </p:cNvPr>
          <p:cNvSpPr txBox="1"/>
          <p:nvPr userDrawn="1"/>
        </p:nvSpPr>
        <p:spPr>
          <a:xfrm>
            <a:off x="388189" y="2451248"/>
            <a:ext cx="8333117" cy="369332"/>
          </a:xfrm>
          <a:prstGeom prst="rect">
            <a:avLst/>
          </a:prstGeom>
          <a:noFill/>
        </p:spPr>
        <p:txBody>
          <a:bodyPr wrap="square" rtlCol="0">
            <a:spAutoFit/>
          </a:bodyPr>
          <a:lstStyle/>
          <a:p>
            <a:pPr marL="0" indent="0">
              <a:buFont typeface="Arial" panose="020B0604020202020204" pitchFamily="34" charset="0"/>
              <a:buNone/>
            </a:pPr>
            <a:r>
              <a:rPr lang="de-DE" b="1" dirty="0"/>
              <a:t> </a:t>
            </a:r>
          </a:p>
        </p:txBody>
      </p:sp>
    </p:spTree>
    <p:extLst>
      <p:ext uri="{BB962C8B-B14F-4D97-AF65-F5344CB8AC3E}">
        <p14:creationId xmlns:p14="http://schemas.microsoft.com/office/powerpoint/2010/main" val="37277032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4_Antares">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0A57FBAE-9C44-F630-D368-1B722D1F2EC3}"/>
              </a:ext>
            </a:extLst>
          </p:cNvPr>
          <p:cNvSpPr>
            <a:spLocks noGrp="1"/>
          </p:cNvSpPr>
          <p:nvPr>
            <p:ph type="dt" sz="half" idx="10"/>
          </p:nvPr>
        </p:nvSpPr>
        <p:spPr/>
        <p:txBody>
          <a:bodyPr/>
          <a:lstStyle>
            <a:lvl1pPr>
              <a:defRPr/>
            </a:lvl1pPr>
          </a:lstStyle>
          <a:p>
            <a:r>
              <a:rPr lang="de-AT" dirty="0"/>
              <a:t>10.4.2025</a:t>
            </a:r>
          </a:p>
        </p:txBody>
      </p:sp>
      <p:sp>
        <p:nvSpPr>
          <p:cNvPr id="5" name="Fußzeilenplatzhalter 4">
            <a:extLst>
              <a:ext uri="{FF2B5EF4-FFF2-40B4-BE49-F238E27FC236}">
                <a16:creationId xmlns:a16="http://schemas.microsoft.com/office/drawing/2014/main" id="{9F6E4EBB-3D68-6895-5FB3-BC24897C2E4D}"/>
              </a:ext>
            </a:extLst>
          </p:cNvPr>
          <p:cNvSpPr>
            <a:spLocks noGrp="1"/>
          </p:cNvSpPr>
          <p:nvPr>
            <p:ph type="ftr" sz="quarter" idx="11"/>
          </p:nvPr>
        </p:nvSpPr>
        <p:spPr/>
        <p:txBody>
          <a:bodyPr/>
          <a:lstStyle/>
          <a:p>
            <a:r>
              <a:rPr lang="de-AT" dirty="0"/>
              <a:t>Gerhard Kermer, DI Erich Schubert</a:t>
            </a:r>
          </a:p>
        </p:txBody>
      </p:sp>
      <p:sp>
        <p:nvSpPr>
          <p:cNvPr id="6" name="Foliennummernplatzhalter 5">
            <a:extLst>
              <a:ext uri="{FF2B5EF4-FFF2-40B4-BE49-F238E27FC236}">
                <a16:creationId xmlns:a16="http://schemas.microsoft.com/office/drawing/2014/main" id="{D9610F74-09DE-5D9E-4479-CB273A1D14BE}"/>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‹Nr.›</a:t>
            </a:fld>
            <a:endParaRPr lang="de-AT" dirty="0"/>
          </a:p>
        </p:txBody>
      </p:sp>
      <p:pic>
        <p:nvPicPr>
          <p:cNvPr id="10" name="Grafik 9" descr="Ein Bild, das Grafiken, Logo, Schrift, Design enthält.&#10;&#10;KI-generierte Inhalte können fehlerhaft sein.">
            <a:extLst>
              <a:ext uri="{FF2B5EF4-FFF2-40B4-BE49-F238E27FC236}">
                <a16:creationId xmlns:a16="http://schemas.microsoft.com/office/drawing/2014/main" id="{BCA68B33-2AFC-51F0-E82A-407AB7E20E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76989" y="-115946"/>
            <a:ext cx="4115011" cy="2292468"/>
          </a:xfrm>
          <a:prstGeom prst="rect">
            <a:avLst/>
          </a:prstGeom>
        </p:spPr>
      </p:pic>
      <p:sp>
        <p:nvSpPr>
          <p:cNvPr id="7" name="Textfeld 6">
            <a:extLst>
              <a:ext uri="{FF2B5EF4-FFF2-40B4-BE49-F238E27FC236}">
                <a16:creationId xmlns:a16="http://schemas.microsoft.com/office/drawing/2014/main" id="{F12E816A-B6BD-DE09-CF80-FEBC7E288638}"/>
              </a:ext>
            </a:extLst>
          </p:cNvPr>
          <p:cNvSpPr txBox="1"/>
          <p:nvPr userDrawn="1"/>
        </p:nvSpPr>
        <p:spPr>
          <a:xfrm>
            <a:off x="388189" y="1714857"/>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Beobachtbare Objekte im Sommer</a:t>
            </a:r>
            <a:endParaRPr lang="de-AT" sz="2400" b="0" dirty="0"/>
          </a:p>
        </p:txBody>
      </p:sp>
      <p:sp>
        <p:nvSpPr>
          <p:cNvPr id="8" name="Textfeld 7">
            <a:extLst>
              <a:ext uri="{FF2B5EF4-FFF2-40B4-BE49-F238E27FC236}">
                <a16:creationId xmlns:a16="http://schemas.microsoft.com/office/drawing/2014/main" id="{610ADE50-E298-CB2C-6403-2206B73B7715}"/>
              </a:ext>
            </a:extLst>
          </p:cNvPr>
          <p:cNvSpPr txBox="1"/>
          <p:nvPr userDrawn="1"/>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13" name="Textfeld 12">
            <a:extLst>
              <a:ext uri="{FF2B5EF4-FFF2-40B4-BE49-F238E27FC236}">
                <a16:creationId xmlns:a16="http://schemas.microsoft.com/office/drawing/2014/main" id="{B44694B6-20D0-A106-4DD7-24180C42CCE3}"/>
              </a:ext>
            </a:extLst>
          </p:cNvPr>
          <p:cNvSpPr txBox="1"/>
          <p:nvPr userDrawn="1"/>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Beobachtbare Objekte am Himmel</a:t>
            </a:r>
          </a:p>
          <a:p>
            <a:endParaRPr lang="de-AT" dirty="0"/>
          </a:p>
        </p:txBody>
      </p:sp>
      <p:sp>
        <p:nvSpPr>
          <p:cNvPr id="16" name="Textfeld 15">
            <a:extLst>
              <a:ext uri="{FF2B5EF4-FFF2-40B4-BE49-F238E27FC236}">
                <a16:creationId xmlns:a16="http://schemas.microsoft.com/office/drawing/2014/main" id="{5C6A3F75-313A-30E4-B165-75CC71A3C961}"/>
              </a:ext>
            </a:extLst>
          </p:cNvPr>
          <p:cNvSpPr txBox="1"/>
          <p:nvPr userDrawn="1"/>
        </p:nvSpPr>
        <p:spPr>
          <a:xfrm>
            <a:off x="388189" y="2451248"/>
            <a:ext cx="8333117" cy="369332"/>
          </a:xfrm>
          <a:prstGeom prst="rect">
            <a:avLst/>
          </a:prstGeom>
          <a:noFill/>
        </p:spPr>
        <p:txBody>
          <a:bodyPr wrap="square" rtlCol="0">
            <a:spAutoFit/>
          </a:bodyPr>
          <a:lstStyle/>
          <a:p>
            <a:pPr marL="0" indent="0">
              <a:buFont typeface="Arial" panose="020B0604020202020204" pitchFamily="34" charset="0"/>
              <a:buNone/>
            </a:pPr>
            <a:r>
              <a:rPr lang="de-DE" b="1"/>
              <a:t> </a:t>
            </a:r>
            <a:endParaRPr lang="de-DE" b="1" dirty="0"/>
          </a:p>
        </p:txBody>
      </p:sp>
    </p:spTree>
    <p:extLst>
      <p:ext uri="{BB962C8B-B14F-4D97-AF65-F5344CB8AC3E}">
        <p14:creationId xmlns:p14="http://schemas.microsoft.com/office/powerpoint/2010/main" val="1724912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5_Antares">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0A57FBAE-9C44-F630-D368-1B722D1F2EC3}"/>
              </a:ext>
            </a:extLst>
          </p:cNvPr>
          <p:cNvSpPr>
            <a:spLocks noGrp="1"/>
          </p:cNvSpPr>
          <p:nvPr>
            <p:ph type="dt" sz="half" idx="10"/>
          </p:nvPr>
        </p:nvSpPr>
        <p:spPr/>
        <p:txBody>
          <a:bodyPr/>
          <a:lstStyle>
            <a:lvl1pPr>
              <a:defRPr/>
            </a:lvl1pPr>
          </a:lstStyle>
          <a:p>
            <a:r>
              <a:rPr lang="de-AT" dirty="0"/>
              <a:t>10.4.2025</a:t>
            </a:r>
          </a:p>
        </p:txBody>
      </p:sp>
      <p:sp>
        <p:nvSpPr>
          <p:cNvPr id="5" name="Fußzeilenplatzhalter 4">
            <a:extLst>
              <a:ext uri="{FF2B5EF4-FFF2-40B4-BE49-F238E27FC236}">
                <a16:creationId xmlns:a16="http://schemas.microsoft.com/office/drawing/2014/main" id="{9F6E4EBB-3D68-6895-5FB3-BC24897C2E4D}"/>
              </a:ext>
            </a:extLst>
          </p:cNvPr>
          <p:cNvSpPr>
            <a:spLocks noGrp="1"/>
          </p:cNvSpPr>
          <p:nvPr>
            <p:ph type="ftr" sz="quarter" idx="11"/>
          </p:nvPr>
        </p:nvSpPr>
        <p:spPr/>
        <p:txBody>
          <a:bodyPr/>
          <a:lstStyle/>
          <a:p>
            <a:r>
              <a:rPr lang="de-AT" dirty="0"/>
              <a:t>Gerhard Kermer, DI Erich Schubert</a:t>
            </a:r>
          </a:p>
        </p:txBody>
      </p:sp>
      <p:sp>
        <p:nvSpPr>
          <p:cNvPr id="6" name="Foliennummernplatzhalter 5">
            <a:extLst>
              <a:ext uri="{FF2B5EF4-FFF2-40B4-BE49-F238E27FC236}">
                <a16:creationId xmlns:a16="http://schemas.microsoft.com/office/drawing/2014/main" id="{D9610F74-09DE-5D9E-4479-CB273A1D14BE}"/>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‹Nr.›</a:t>
            </a:fld>
            <a:endParaRPr lang="de-AT" dirty="0"/>
          </a:p>
        </p:txBody>
      </p:sp>
      <p:pic>
        <p:nvPicPr>
          <p:cNvPr id="10" name="Grafik 9" descr="Ein Bild, das Grafiken, Logo, Schrift, Design enthält.&#10;&#10;KI-generierte Inhalte können fehlerhaft sein.">
            <a:extLst>
              <a:ext uri="{FF2B5EF4-FFF2-40B4-BE49-F238E27FC236}">
                <a16:creationId xmlns:a16="http://schemas.microsoft.com/office/drawing/2014/main" id="{BCA68B33-2AFC-51F0-E82A-407AB7E20E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76989" y="-115946"/>
            <a:ext cx="4115011" cy="2292468"/>
          </a:xfrm>
          <a:prstGeom prst="rect">
            <a:avLst/>
          </a:prstGeom>
        </p:spPr>
      </p:pic>
      <p:sp>
        <p:nvSpPr>
          <p:cNvPr id="7" name="Textfeld 6">
            <a:extLst>
              <a:ext uri="{FF2B5EF4-FFF2-40B4-BE49-F238E27FC236}">
                <a16:creationId xmlns:a16="http://schemas.microsoft.com/office/drawing/2014/main" id="{F12E816A-B6BD-DE09-CF80-FEBC7E288638}"/>
              </a:ext>
            </a:extLst>
          </p:cNvPr>
          <p:cNvSpPr txBox="1"/>
          <p:nvPr userDrawn="1"/>
        </p:nvSpPr>
        <p:spPr>
          <a:xfrm>
            <a:off x="388189" y="1714857"/>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Beobachtbare Objekte im Herbst</a:t>
            </a:r>
            <a:endParaRPr lang="de-AT" sz="2400" b="0" dirty="0"/>
          </a:p>
        </p:txBody>
      </p:sp>
      <p:sp>
        <p:nvSpPr>
          <p:cNvPr id="8" name="Textfeld 7">
            <a:extLst>
              <a:ext uri="{FF2B5EF4-FFF2-40B4-BE49-F238E27FC236}">
                <a16:creationId xmlns:a16="http://schemas.microsoft.com/office/drawing/2014/main" id="{610ADE50-E298-CB2C-6403-2206B73B7715}"/>
              </a:ext>
            </a:extLst>
          </p:cNvPr>
          <p:cNvSpPr txBox="1"/>
          <p:nvPr userDrawn="1"/>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13" name="Textfeld 12">
            <a:extLst>
              <a:ext uri="{FF2B5EF4-FFF2-40B4-BE49-F238E27FC236}">
                <a16:creationId xmlns:a16="http://schemas.microsoft.com/office/drawing/2014/main" id="{B44694B6-20D0-A106-4DD7-24180C42CCE3}"/>
              </a:ext>
            </a:extLst>
          </p:cNvPr>
          <p:cNvSpPr txBox="1"/>
          <p:nvPr userDrawn="1"/>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Beobachtbare Objekte am Himmel</a:t>
            </a:r>
          </a:p>
          <a:p>
            <a:endParaRPr lang="de-AT" dirty="0"/>
          </a:p>
        </p:txBody>
      </p:sp>
      <p:sp>
        <p:nvSpPr>
          <p:cNvPr id="16" name="Textfeld 15">
            <a:extLst>
              <a:ext uri="{FF2B5EF4-FFF2-40B4-BE49-F238E27FC236}">
                <a16:creationId xmlns:a16="http://schemas.microsoft.com/office/drawing/2014/main" id="{5C6A3F75-313A-30E4-B165-75CC71A3C961}"/>
              </a:ext>
            </a:extLst>
          </p:cNvPr>
          <p:cNvSpPr txBox="1"/>
          <p:nvPr userDrawn="1"/>
        </p:nvSpPr>
        <p:spPr>
          <a:xfrm>
            <a:off x="388189" y="2451248"/>
            <a:ext cx="8333117" cy="369332"/>
          </a:xfrm>
          <a:prstGeom prst="rect">
            <a:avLst/>
          </a:prstGeom>
          <a:noFill/>
        </p:spPr>
        <p:txBody>
          <a:bodyPr wrap="square" rtlCol="0">
            <a:spAutoFit/>
          </a:bodyPr>
          <a:lstStyle/>
          <a:p>
            <a:pPr marL="0" indent="0">
              <a:buFont typeface="Arial" panose="020B0604020202020204" pitchFamily="34" charset="0"/>
              <a:buNone/>
            </a:pPr>
            <a:r>
              <a:rPr lang="de-DE" b="1"/>
              <a:t> </a:t>
            </a:r>
            <a:endParaRPr lang="de-DE" b="1" dirty="0"/>
          </a:p>
        </p:txBody>
      </p:sp>
    </p:spTree>
    <p:extLst>
      <p:ext uri="{BB962C8B-B14F-4D97-AF65-F5344CB8AC3E}">
        <p14:creationId xmlns:p14="http://schemas.microsoft.com/office/powerpoint/2010/main" val="9656798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7_Antares">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0A57FBAE-9C44-F630-D368-1B722D1F2EC3}"/>
              </a:ext>
            </a:extLst>
          </p:cNvPr>
          <p:cNvSpPr>
            <a:spLocks noGrp="1"/>
          </p:cNvSpPr>
          <p:nvPr>
            <p:ph type="dt" sz="half" idx="10"/>
          </p:nvPr>
        </p:nvSpPr>
        <p:spPr/>
        <p:txBody>
          <a:bodyPr/>
          <a:lstStyle>
            <a:lvl1pPr>
              <a:defRPr/>
            </a:lvl1pPr>
          </a:lstStyle>
          <a:p>
            <a:r>
              <a:rPr lang="de-AT" dirty="0"/>
              <a:t>10.4.2025</a:t>
            </a:r>
          </a:p>
        </p:txBody>
      </p:sp>
      <p:sp>
        <p:nvSpPr>
          <p:cNvPr id="5" name="Fußzeilenplatzhalter 4">
            <a:extLst>
              <a:ext uri="{FF2B5EF4-FFF2-40B4-BE49-F238E27FC236}">
                <a16:creationId xmlns:a16="http://schemas.microsoft.com/office/drawing/2014/main" id="{9F6E4EBB-3D68-6895-5FB3-BC24897C2E4D}"/>
              </a:ext>
            </a:extLst>
          </p:cNvPr>
          <p:cNvSpPr>
            <a:spLocks noGrp="1"/>
          </p:cNvSpPr>
          <p:nvPr>
            <p:ph type="ftr" sz="quarter" idx="11"/>
          </p:nvPr>
        </p:nvSpPr>
        <p:spPr/>
        <p:txBody>
          <a:bodyPr/>
          <a:lstStyle/>
          <a:p>
            <a:r>
              <a:rPr lang="de-AT" dirty="0"/>
              <a:t>Gerhard Kermer, DI Erich Schubert</a:t>
            </a:r>
          </a:p>
        </p:txBody>
      </p:sp>
      <p:sp>
        <p:nvSpPr>
          <p:cNvPr id="6" name="Foliennummernplatzhalter 5">
            <a:extLst>
              <a:ext uri="{FF2B5EF4-FFF2-40B4-BE49-F238E27FC236}">
                <a16:creationId xmlns:a16="http://schemas.microsoft.com/office/drawing/2014/main" id="{D9610F74-09DE-5D9E-4479-CB273A1D14BE}"/>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‹Nr.›</a:t>
            </a:fld>
            <a:endParaRPr lang="de-AT" dirty="0"/>
          </a:p>
        </p:txBody>
      </p:sp>
      <p:pic>
        <p:nvPicPr>
          <p:cNvPr id="10" name="Grafik 9" descr="Ein Bild, das Grafiken, Logo, Schrift, Design enthält.&#10;&#10;KI-generierte Inhalte können fehlerhaft sein.">
            <a:extLst>
              <a:ext uri="{FF2B5EF4-FFF2-40B4-BE49-F238E27FC236}">
                <a16:creationId xmlns:a16="http://schemas.microsoft.com/office/drawing/2014/main" id="{BCA68B33-2AFC-51F0-E82A-407AB7E20E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76989" y="-115946"/>
            <a:ext cx="4115011" cy="2292468"/>
          </a:xfrm>
          <a:prstGeom prst="rect">
            <a:avLst/>
          </a:prstGeom>
        </p:spPr>
      </p:pic>
      <p:sp>
        <p:nvSpPr>
          <p:cNvPr id="7" name="Textfeld 6">
            <a:extLst>
              <a:ext uri="{FF2B5EF4-FFF2-40B4-BE49-F238E27FC236}">
                <a16:creationId xmlns:a16="http://schemas.microsoft.com/office/drawing/2014/main" id="{F12E816A-B6BD-DE09-CF80-FEBC7E288638}"/>
              </a:ext>
            </a:extLst>
          </p:cNvPr>
          <p:cNvSpPr txBox="1"/>
          <p:nvPr userDrawn="1"/>
        </p:nvSpPr>
        <p:spPr>
          <a:xfrm>
            <a:off x="388189" y="1714857"/>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Beobachtbare Objekte </a:t>
            </a:r>
            <a:r>
              <a:rPr lang="de-AT" sz="2400"/>
              <a:t>im Winter</a:t>
            </a:r>
            <a:endParaRPr lang="de-AT" sz="2400" b="0" dirty="0"/>
          </a:p>
        </p:txBody>
      </p:sp>
      <p:sp>
        <p:nvSpPr>
          <p:cNvPr id="8" name="Textfeld 7">
            <a:extLst>
              <a:ext uri="{FF2B5EF4-FFF2-40B4-BE49-F238E27FC236}">
                <a16:creationId xmlns:a16="http://schemas.microsoft.com/office/drawing/2014/main" id="{610ADE50-E298-CB2C-6403-2206B73B7715}"/>
              </a:ext>
            </a:extLst>
          </p:cNvPr>
          <p:cNvSpPr txBox="1"/>
          <p:nvPr userDrawn="1"/>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13" name="Textfeld 12">
            <a:extLst>
              <a:ext uri="{FF2B5EF4-FFF2-40B4-BE49-F238E27FC236}">
                <a16:creationId xmlns:a16="http://schemas.microsoft.com/office/drawing/2014/main" id="{B44694B6-20D0-A106-4DD7-24180C42CCE3}"/>
              </a:ext>
            </a:extLst>
          </p:cNvPr>
          <p:cNvSpPr txBox="1"/>
          <p:nvPr userDrawn="1"/>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Beobachtbare Objekte am Himmel</a:t>
            </a:r>
          </a:p>
          <a:p>
            <a:endParaRPr lang="de-AT" dirty="0"/>
          </a:p>
        </p:txBody>
      </p:sp>
      <p:sp>
        <p:nvSpPr>
          <p:cNvPr id="16" name="Textfeld 15">
            <a:extLst>
              <a:ext uri="{FF2B5EF4-FFF2-40B4-BE49-F238E27FC236}">
                <a16:creationId xmlns:a16="http://schemas.microsoft.com/office/drawing/2014/main" id="{5C6A3F75-313A-30E4-B165-75CC71A3C961}"/>
              </a:ext>
            </a:extLst>
          </p:cNvPr>
          <p:cNvSpPr txBox="1"/>
          <p:nvPr userDrawn="1"/>
        </p:nvSpPr>
        <p:spPr>
          <a:xfrm>
            <a:off x="388189" y="2451248"/>
            <a:ext cx="8333117" cy="369332"/>
          </a:xfrm>
          <a:prstGeom prst="rect">
            <a:avLst/>
          </a:prstGeom>
          <a:noFill/>
        </p:spPr>
        <p:txBody>
          <a:bodyPr wrap="square" rtlCol="0">
            <a:spAutoFit/>
          </a:bodyPr>
          <a:lstStyle/>
          <a:p>
            <a:pPr marL="0" indent="0">
              <a:buFont typeface="Arial" panose="020B0604020202020204" pitchFamily="34" charset="0"/>
              <a:buNone/>
            </a:pPr>
            <a:r>
              <a:rPr lang="de-DE" b="1"/>
              <a:t> </a:t>
            </a:r>
            <a:endParaRPr lang="de-DE" b="1" dirty="0"/>
          </a:p>
        </p:txBody>
      </p:sp>
    </p:spTree>
    <p:extLst>
      <p:ext uri="{BB962C8B-B14F-4D97-AF65-F5344CB8AC3E}">
        <p14:creationId xmlns:p14="http://schemas.microsoft.com/office/powerpoint/2010/main" val="207224658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6_Antares">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0A57FBAE-9C44-F630-D368-1B722D1F2EC3}"/>
              </a:ext>
            </a:extLst>
          </p:cNvPr>
          <p:cNvSpPr>
            <a:spLocks noGrp="1"/>
          </p:cNvSpPr>
          <p:nvPr>
            <p:ph type="dt" sz="half" idx="10"/>
          </p:nvPr>
        </p:nvSpPr>
        <p:spPr/>
        <p:txBody>
          <a:bodyPr/>
          <a:lstStyle>
            <a:lvl1pPr>
              <a:defRPr/>
            </a:lvl1pPr>
          </a:lstStyle>
          <a:p>
            <a:r>
              <a:rPr lang="de-AT" dirty="0"/>
              <a:t>10.4.2025</a:t>
            </a:r>
          </a:p>
        </p:txBody>
      </p:sp>
      <p:sp>
        <p:nvSpPr>
          <p:cNvPr id="5" name="Fußzeilenplatzhalter 4">
            <a:extLst>
              <a:ext uri="{FF2B5EF4-FFF2-40B4-BE49-F238E27FC236}">
                <a16:creationId xmlns:a16="http://schemas.microsoft.com/office/drawing/2014/main" id="{9F6E4EBB-3D68-6895-5FB3-BC24897C2E4D}"/>
              </a:ext>
            </a:extLst>
          </p:cNvPr>
          <p:cNvSpPr>
            <a:spLocks noGrp="1"/>
          </p:cNvSpPr>
          <p:nvPr>
            <p:ph type="ftr" sz="quarter" idx="11"/>
          </p:nvPr>
        </p:nvSpPr>
        <p:spPr/>
        <p:txBody>
          <a:bodyPr/>
          <a:lstStyle/>
          <a:p>
            <a:r>
              <a:rPr lang="de-AT" dirty="0"/>
              <a:t>Gerhard Kermer, DI Erich Schubert</a:t>
            </a:r>
          </a:p>
        </p:txBody>
      </p:sp>
      <p:sp>
        <p:nvSpPr>
          <p:cNvPr id="6" name="Foliennummernplatzhalter 5">
            <a:extLst>
              <a:ext uri="{FF2B5EF4-FFF2-40B4-BE49-F238E27FC236}">
                <a16:creationId xmlns:a16="http://schemas.microsoft.com/office/drawing/2014/main" id="{D9610F74-09DE-5D9E-4479-CB273A1D14BE}"/>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‹Nr.›</a:t>
            </a:fld>
            <a:endParaRPr lang="de-AT" dirty="0"/>
          </a:p>
        </p:txBody>
      </p:sp>
      <p:pic>
        <p:nvPicPr>
          <p:cNvPr id="10" name="Grafik 9" descr="Ein Bild, das Grafiken, Logo, Schrift, Design enthält.&#10;&#10;KI-generierte Inhalte können fehlerhaft sein.">
            <a:extLst>
              <a:ext uri="{FF2B5EF4-FFF2-40B4-BE49-F238E27FC236}">
                <a16:creationId xmlns:a16="http://schemas.microsoft.com/office/drawing/2014/main" id="{BCA68B33-2AFC-51F0-E82A-407AB7E20E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76989" y="-115946"/>
            <a:ext cx="4115011" cy="2292468"/>
          </a:xfrm>
          <a:prstGeom prst="rect">
            <a:avLst/>
          </a:prstGeom>
        </p:spPr>
      </p:pic>
      <p:sp>
        <p:nvSpPr>
          <p:cNvPr id="7" name="Textfeld 6">
            <a:extLst>
              <a:ext uri="{FF2B5EF4-FFF2-40B4-BE49-F238E27FC236}">
                <a16:creationId xmlns:a16="http://schemas.microsoft.com/office/drawing/2014/main" id="{F12E816A-B6BD-DE09-CF80-FEBC7E288638}"/>
              </a:ext>
            </a:extLst>
          </p:cNvPr>
          <p:cNvSpPr txBox="1"/>
          <p:nvPr userDrawn="1"/>
        </p:nvSpPr>
        <p:spPr>
          <a:xfrm>
            <a:off x="388189" y="1714857"/>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Wie funktioniert das Weltall</a:t>
            </a:r>
            <a:endParaRPr lang="de-AT" sz="2400" b="0" dirty="0"/>
          </a:p>
        </p:txBody>
      </p:sp>
      <p:sp>
        <p:nvSpPr>
          <p:cNvPr id="8" name="Textfeld 7">
            <a:extLst>
              <a:ext uri="{FF2B5EF4-FFF2-40B4-BE49-F238E27FC236}">
                <a16:creationId xmlns:a16="http://schemas.microsoft.com/office/drawing/2014/main" id="{610ADE50-E298-CB2C-6403-2206B73B7715}"/>
              </a:ext>
            </a:extLst>
          </p:cNvPr>
          <p:cNvSpPr txBox="1"/>
          <p:nvPr userDrawn="1"/>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13" name="Textfeld 12">
            <a:extLst>
              <a:ext uri="{FF2B5EF4-FFF2-40B4-BE49-F238E27FC236}">
                <a16:creationId xmlns:a16="http://schemas.microsoft.com/office/drawing/2014/main" id="{B44694B6-20D0-A106-4DD7-24180C42CCE3}"/>
              </a:ext>
            </a:extLst>
          </p:cNvPr>
          <p:cNvSpPr txBox="1"/>
          <p:nvPr userDrawn="1"/>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Astrophysik</a:t>
            </a:r>
          </a:p>
          <a:p>
            <a:endParaRPr lang="de-AT" dirty="0"/>
          </a:p>
        </p:txBody>
      </p:sp>
      <p:sp>
        <p:nvSpPr>
          <p:cNvPr id="16" name="Textfeld 15">
            <a:extLst>
              <a:ext uri="{FF2B5EF4-FFF2-40B4-BE49-F238E27FC236}">
                <a16:creationId xmlns:a16="http://schemas.microsoft.com/office/drawing/2014/main" id="{5C6A3F75-313A-30E4-B165-75CC71A3C961}"/>
              </a:ext>
            </a:extLst>
          </p:cNvPr>
          <p:cNvSpPr txBox="1"/>
          <p:nvPr userDrawn="1"/>
        </p:nvSpPr>
        <p:spPr>
          <a:xfrm>
            <a:off x="388189" y="2451248"/>
            <a:ext cx="8333117" cy="923330"/>
          </a:xfrm>
          <a:prstGeom prst="rect">
            <a:avLst/>
          </a:prstGeom>
          <a:noFill/>
        </p:spPr>
        <p:txBody>
          <a:bodyPr wrap="square" rtlCol="0">
            <a:spAutoFit/>
          </a:bodyPr>
          <a:lstStyle/>
          <a:p>
            <a:pPr marL="0" indent="0">
              <a:buFont typeface="Arial" panose="020B0604020202020204" pitchFamily="34" charset="0"/>
              <a:buNone/>
            </a:pPr>
            <a:r>
              <a:rPr lang="de-DE" b="1" dirty="0"/>
              <a:t>Datum und Tage</a:t>
            </a:r>
          </a:p>
          <a:p>
            <a:pPr marL="0" indent="0">
              <a:buFont typeface="Arial" panose="020B0604020202020204" pitchFamily="34" charset="0"/>
              <a:buNone/>
            </a:pPr>
            <a:endParaRPr lang="de-DE" b="1" dirty="0"/>
          </a:p>
          <a:p>
            <a:pPr marL="0" indent="0">
              <a:buFont typeface="Arial" panose="020B0604020202020204" pitchFamily="34" charset="0"/>
              <a:buNone/>
            </a:pPr>
            <a:endParaRPr lang="de-DE" b="1" dirty="0"/>
          </a:p>
        </p:txBody>
      </p:sp>
    </p:spTree>
    <p:extLst>
      <p:ext uri="{BB962C8B-B14F-4D97-AF65-F5344CB8AC3E}">
        <p14:creationId xmlns:p14="http://schemas.microsoft.com/office/powerpoint/2010/main" val="22892958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8_Antares">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0A57FBAE-9C44-F630-D368-1B722D1F2EC3}"/>
              </a:ext>
            </a:extLst>
          </p:cNvPr>
          <p:cNvSpPr>
            <a:spLocks noGrp="1"/>
          </p:cNvSpPr>
          <p:nvPr>
            <p:ph type="dt" sz="half" idx="10"/>
          </p:nvPr>
        </p:nvSpPr>
        <p:spPr/>
        <p:txBody>
          <a:bodyPr/>
          <a:lstStyle>
            <a:lvl1pPr>
              <a:defRPr/>
            </a:lvl1pPr>
          </a:lstStyle>
          <a:p>
            <a:r>
              <a:rPr lang="de-AT" dirty="0"/>
              <a:t>10.4.2025</a:t>
            </a:r>
          </a:p>
        </p:txBody>
      </p:sp>
      <p:sp>
        <p:nvSpPr>
          <p:cNvPr id="5" name="Fußzeilenplatzhalter 4">
            <a:extLst>
              <a:ext uri="{FF2B5EF4-FFF2-40B4-BE49-F238E27FC236}">
                <a16:creationId xmlns:a16="http://schemas.microsoft.com/office/drawing/2014/main" id="{9F6E4EBB-3D68-6895-5FB3-BC24897C2E4D}"/>
              </a:ext>
            </a:extLst>
          </p:cNvPr>
          <p:cNvSpPr>
            <a:spLocks noGrp="1"/>
          </p:cNvSpPr>
          <p:nvPr>
            <p:ph type="ftr" sz="quarter" idx="11"/>
          </p:nvPr>
        </p:nvSpPr>
        <p:spPr/>
        <p:txBody>
          <a:bodyPr/>
          <a:lstStyle/>
          <a:p>
            <a:r>
              <a:rPr lang="de-AT" dirty="0"/>
              <a:t>Gerhard Kermer, DI Erich Schubert</a:t>
            </a:r>
          </a:p>
        </p:txBody>
      </p:sp>
      <p:sp>
        <p:nvSpPr>
          <p:cNvPr id="6" name="Foliennummernplatzhalter 5">
            <a:extLst>
              <a:ext uri="{FF2B5EF4-FFF2-40B4-BE49-F238E27FC236}">
                <a16:creationId xmlns:a16="http://schemas.microsoft.com/office/drawing/2014/main" id="{D9610F74-09DE-5D9E-4479-CB273A1D14BE}"/>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‹Nr.›</a:t>
            </a:fld>
            <a:endParaRPr lang="de-AT" dirty="0"/>
          </a:p>
        </p:txBody>
      </p:sp>
      <p:pic>
        <p:nvPicPr>
          <p:cNvPr id="10" name="Grafik 9" descr="Ein Bild, das Grafiken, Logo, Schrift, Design enthält.&#10;&#10;KI-generierte Inhalte können fehlerhaft sein.">
            <a:extLst>
              <a:ext uri="{FF2B5EF4-FFF2-40B4-BE49-F238E27FC236}">
                <a16:creationId xmlns:a16="http://schemas.microsoft.com/office/drawing/2014/main" id="{BCA68B33-2AFC-51F0-E82A-407AB7E20E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76989" y="-115946"/>
            <a:ext cx="4115011" cy="2292468"/>
          </a:xfrm>
          <a:prstGeom prst="rect">
            <a:avLst/>
          </a:prstGeom>
        </p:spPr>
      </p:pic>
      <p:sp>
        <p:nvSpPr>
          <p:cNvPr id="7" name="Textfeld 6">
            <a:extLst>
              <a:ext uri="{FF2B5EF4-FFF2-40B4-BE49-F238E27FC236}">
                <a16:creationId xmlns:a16="http://schemas.microsoft.com/office/drawing/2014/main" id="{F12E816A-B6BD-DE09-CF80-FEBC7E288638}"/>
              </a:ext>
            </a:extLst>
          </p:cNvPr>
          <p:cNvSpPr txBox="1"/>
          <p:nvPr userDrawn="1"/>
        </p:nvSpPr>
        <p:spPr>
          <a:xfrm>
            <a:off x="388189" y="1714857"/>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Sonne</a:t>
            </a:r>
            <a:endParaRPr lang="de-AT" sz="2400" b="0" dirty="0"/>
          </a:p>
        </p:txBody>
      </p:sp>
      <p:sp>
        <p:nvSpPr>
          <p:cNvPr id="8" name="Textfeld 7">
            <a:extLst>
              <a:ext uri="{FF2B5EF4-FFF2-40B4-BE49-F238E27FC236}">
                <a16:creationId xmlns:a16="http://schemas.microsoft.com/office/drawing/2014/main" id="{610ADE50-E298-CB2C-6403-2206B73B7715}"/>
              </a:ext>
            </a:extLst>
          </p:cNvPr>
          <p:cNvSpPr txBox="1"/>
          <p:nvPr userDrawn="1"/>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13" name="Textfeld 12">
            <a:extLst>
              <a:ext uri="{FF2B5EF4-FFF2-40B4-BE49-F238E27FC236}">
                <a16:creationId xmlns:a16="http://schemas.microsoft.com/office/drawing/2014/main" id="{B44694B6-20D0-A106-4DD7-24180C42CCE3}"/>
              </a:ext>
            </a:extLst>
          </p:cNvPr>
          <p:cNvSpPr txBox="1"/>
          <p:nvPr userDrawn="1"/>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Astrophysik</a:t>
            </a:r>
          </a:p>
          <a:p>
            <a:endParaRPr lang="de-AT" dirty="0"/>
          </a:p>
        </p:txBody>
      </p:sp>
      <p:sp>
        <p:nvSpPr>
          <p:cNvPr id="16" name="Textfeld 15">
            <a:extLst>
              <a:ext uri="{FF2B5EF4-FFF2-40B4-BE49-F238E27FC236}">
                <a16:creationId xmlns:a16="http://schemas.microsoft.com/office/drawing/2014/main" id="{5C6A3F75-313A-30E4-B165-75CC71A3C961}"/>
              </a:ext>
            </a:extLst>
          </p:cNvPr>
          <p:cNvSpPr txBox="1"/>
          <p:nvPr userDrawn="1"/>
        </p:nvSpPr>
        <p:spPr>
          <a:xfrm>
            <a:off x="388189" y="2451248"/>
            <a:ext cx="8333117" cy="923330"/>
          </a:xfrm>
          <a:prstGeom prst="rect">
            <a:avLst/>
          </a:prstGeom>
          <a:noFill/>
        </p:spPr>
        <p:txBody>
          <a:bodyPr wrap="square" rtlCol="0">
            <a:spAutoFit/>
          </a:bodyPr>
          <a:lstStyle/>
          <a:p>
            <a:pPr marL="0" indent="0">
              <a:buFont typeface="Arial" panose="020B0604020202020204" pitchFamily="34" charset="0"/>
              <a:buNone/>
            </a:pPr>
            <a:r>
              <a:rPr lang="de-DE" b="1" dirty="0"/>
              <a:t>Sonnenaktivität</a:t>
            </a:r>
          </a:p>
          <a:p>
            <a:pPr marL="0" indent="0">
              <a:buFont typeface="Arial" panose="020B0604020202020204" pitchFamily="34" charset="0"/>
              <a:buNone/>
            </a:pPr>
            <a:endParaRPr lang="de-DE" b="1" dirty="0"/>
          </a:p>
          <a:p>
            <a:pPr marL="0" indent="0">
              <a:buFont typeface="Arial" panose="020B0604020202020204" pitchFamily="34" charset="0"/>
              <a:buNone/>
            </a:pPr>
            <a:endParaRPr lang="de-DE" b="1" dirty="0"/>
          </a:p>
        </p:txBody>
      </p:sp>
    </p:spTree>
    <p:extLst>
      <p:ext uri="{BB962C8B-B14F-4D97-AF65-F5344CB8AC3E}">
        <p14:creationId xmlns:p14="http://schemas.microsoft.com/office/powerpoint/2010/main" val="28574165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9_Antares">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0A57FBAE-9C44-F630-D368-1B722D1F2EC3}"/>
              </a:ext>
            </a:extLst>
          </p:cNvPr>
          <p:cNvSpPr>
            <a:spLocks noGrp="1"/>
          </p:cNvSpPr>
          <p:nvPr>
            <p:ph type="dt" sz="half" idx="10"/>
          </p:nvPr>
        </p:nvSpPr>
        <p:spPr/>
        <p:txBody>
          <a:bodyPr/>
          <a:lstStyle>
            <a:lvl1pPr>
              <a:defRPr/>
            </a:lvl1pPr>
          </a:lstStyle>
          <a:p>
            <a:r>
              <a:rPr lang="de-AT" dirty="0"/>
              <a:t>10.4.2025</a:t>
            </a:r>
          </a:p>
        </p:txBody>
      </p:sp>
      <p:sp>
        <p:nvSpPr>
          <p:cNvPr id="5" name="Fußzeilenplatzhalter 4">
            <a:extLst>
              <a:ext uri="{FF2B5EF4-FFF2-40B4-BE49-F238E27FC236}">
                <a16:creationId xmlns:a16="http://schemas.microsoft.com/office/drawing/2014/main" id="{9F6E4EBB-3D68-6895-5FB3-BC24897C2E4D}"/>
              </a:ext>
            </a:extLst>
          </p:cNvPr>
          <p:cNvSpPr>
            <a:spLocks noGrp="1"/>
          </p:cNvSpPr>
          <p:nvPr>
            <p:ph type="ftr" sz="quarter" idx="11"/>
          </p:nvPr>
        </p:nvSpPr>
        <p:spPr/>
        <p:txBody>
          <a:bodyPr/>
          <a:lstStyle/>
          <a:p>
            <a:r>
              <a:rPr lang="de-AT" dirty="0"/>
              <a:t>Gerhard Kermer, DI Erich Schubert</a:t>
            </a:r>
          </a:p>
        </p:txBody>
      </p:sp>
      <p:sp>
        <p:nvSpPr>
          <p:cNvPr id="6" name="Foliennummernplatzhalter 5">
            <a:extLst>
              <a:ext uri="{FF2B5EF4-FFF2-40B4-BE49-F238E27FC236}">
                <a16:creationId xmlns:a16="http://schemas.microsoft.com/office/drawing/2014/main" id="{D9610F74-09DE-5D9E-4479-CB273A1D14BE}"/>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‹Nr.›</a:t>
            </a:fld>
            <a:endParaRPr lang="de-AT" dirty="0"/>
          </a:p>
        </p:txBody>
      </p:sp>
      <p:pic>
        <p:nvPicPr>
          <p:cNvPr id="10" name="Grafik 9" descr="Ein Bild, das Grafiken, Logo, Schrift, Design enthält.&#10;&#10;KI-generierte Inhalte können fehlerhaft sein.">
            <a:extLst>
              <a:ext uri="{FF2B5EF4-FFF2-40B4-BE49-F238E27FC236}">
                <a16:creationId xmlns:a16="http://schemas.microsoft.com/office/drawing/2014/main" id="{BCA68B33-2AFC-51F0-E82A-407AB7E20E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76989" y="-115946"/>
            <a:ext cx="4115011" cy="2292468"/>
          </a:xfrm>
          <a:prstGeom prst="rect">
            <a:avLst/>
          </a:prstGeom>
        </p:spPr>
      </p:pic>
      <p:sp>
        <p:nvSpPr>
          <p:cNvPr id="7" name="Textfeld 6">
            <a:extLst>
              <a:ext uri="{FF2B5EF4-FFF2-40B4-BE49-F238E27FC236}">
                <a16:creationId xmlns:a16="http://schemas.microsoft.com/office/drawing/2014/main" id="{F12E816A-B6BD-DE09-CF80-FEBC7E288638}"/>
              </a:ext>
            </a:extLst>
          </p:cNvPr>
          <p:cNvSpPr txBox="1"/>
          <p:nvPr userDrawn="1"/>
        </p:nvSpPr>
        <p:spPr>
          <a:xfrm>
            <a:off x="388189" y="1714857"/>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Mond</a:t>
            </a:r>
            <a:endParaRPr lang="de-AT" sz="2400" b="0" dirty="0"/>
          </a:p>
        </p:txBody>
      </p:sp>
      <p:sp>
        <p:nvSpPr>
          <p:cNvPr id="8" name="Textfeld 7">
            <a:extLst>
              <a:ext uri="{FF2B5EF4-FFF2-40B4-BE49-F238E27FC236}">
                <a16:creationId xmlns:a16="http://schemas.microsoft.com/office/drawing/2014/main" id="{610ADE50-E298-CB2C-6403-2206B73B7715}"/>
              </a:ext>
            </a:extLst>
          </p:cNvPr>
          <p:cNvSpPr txBox="1"/>
          <p:nvPr userDrawn="1"/>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13" name="Textfeld 12">
            <a:extLst>
              <a:ext uri="{FF2B5EF4-FFF2-40B4-BE49-F238E27FC236}">
                <a16:creationId xmlns:a16="http://schemas.microsoft.com/office/drawing/2014/main" id="{B44694B6-20D0-A106-4DD7-24180C42CCE3}"/>
              </a:ext>
            </a:extLst>
          </p:cNvPr>
          <p:cNvSpPr txBox="1"/>
          <p:nvPr userDrawn="1"/>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Astrophysik</a:t>
            </a:r>
          </a:p>
          <a:p>
            <a:endParaRPr lang="de-AT" dirty="0"/>
          </a:p>
        </p:txBody>
      </p:sp>
      <p:sp>
        <p:nvSpPr>
          <p:cNvPr id="16" name="Textfeld 15">
            <a:extLst>
              <a:ext uri="{FF2B5EF4-FFF2-40B4-BE49-F238E27FC236}">
                <a16:creationId xmlns:a16="http://schemas.microsoft.com/office/drawing/2014/main" id="{5C6A3F75-313A-30E4-B165-75CC71A3C961}"/>
              </a:ext>
            </a:extLst>
          </p:cNvPr>
          <p:cNvSpPr txBox="1"/>
          <p:nvPr userDrawn="1"/>
        </p:nvSpPr>
        <p:spPr>
          <a:xfrm>
            <a:off x="388189" y="2451248"/>
            <a:ext cx="8333117" cy="1754326"/>
          </a:xfrm>
          <a:prstGeom prst="rect">
            <a:avLst/>
          </a:prstGeom>
          <a:noFill/>
        </p:spPr>
        <p:txBody>
          <a:bodyPr wrap="square" rtlCol="0">
            <a:spAutoFit/>
          </a:bodyPr>
          <a:lstStyle/>
          <a:p>
            <a:pPr marL="285750" indent="-285750">
              <a:buFont typeface="Arial" panose="020B0604020202020204" pitchFamily="34" charset="0"/>
              <a:buChar char="•"/>
            </a:pPr>
            <a:r>
              <a:rPr lang="de-DE" b="0" dirty="0"/>
              <a:t>Gebundene Rotation</a:t>
            </a:r>
          </a:p>
          <a:p>
            <a:pPr marL="285750" indent="-285750">
              <a:buFont typeface="Arial" panose="020B0604020202020204" pitchFamily="34" charset="0"/>
              <a:buChar char="•"/>
            </a:pPr>
            <a:endParaRPr lang="de-DE" b="0" dirty="0"/>
          </a:p>
          <a:p>
            <a:pPr marL="285750" indent="-285750">
              <a:buFont typeface="Arial" panose="020B0604020202020204" pitchFamily="34" charset="0"/>
              <a:buChar char="•"/>
            </a:pPr>
            <a:r>
              <a:rPr lang="de-DE" b="0" dirty="0"/>
              <a:t>Libration</a:t>
            </a:r>
            <a:br>
              <a:rPr lang="de-DE" b="0" dirty="0"/>
            </a:br>
            <a:endParaRPr lang="de-DE" b="0" dirty="0"/>
          </a:p>
          <a:p>
            <a:pPr marL="285750" indent="-285750">
              <a:buFont typeface="Arial" panose="020B0604020202020204" pitchFamily="34" charset="0"/>
              <a:buChar char="•"/>
            </a:pPr>
            <a:r>
              <a:rPr lang="de-DE" b="0" dirty="0"/>
              <a:t>Mondphasen</a:t>
            </a:r>
          </a:p>
          <a:p>
            <a:pPr marL="0" indent="0">
              <a:buFont typeface="Arial" panose="020B0604020202020204" pitchFamily="34" charset="0"/>
              <a:buNone/>
            </a:pPr>
            <a:endParaRPr lang="de-DE" b="1" dirty="0"/>
          </a:p>
        </p:txBody>
      </p:sp>
    </p:spTree>
    <p:extLst>
      <p:ext uri="{BB962C8B-B14F-4D97-AF65-F5344CB8AC3E}">
        <p14:creationId xmlns:p14="http://schemas.microsoft.com/office/powerpoint/2010/main" val="33340071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Antares">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0A57FBAE-9C44-F630-D368-1B722D1F2EC3}"/>
              </a:ext>
            </a:extLst>
          </p:cNvPr>
          <p:cNvSpPr>
            <a:spLocks noGrp="1"/>
          </p:cNvSpPr>
          <p:nvPr>
            <p:ph type="dt" sz="half" idx="10"/>
          </p:nvPr>
        </p:nvSpPr>
        <p:spPr/>
        <p:txBody>
          <a:bodyPr/>
          <a:lstStyle>
            <a:lvl1pPr>
              <a:defRPr/>
            </a:lvl1pPr>
          </a:lstStyle>
          <a:p>
            <a:r>
              <a:rPr lang="de-AT" dirty="0"/>
              <a:t>10.4.2025</a:t>
            </a:r>
          </a:p>
        </p:txBody>
      </p:sp>
      <p:sp>
        <p:nvSpPr>
          <p:cNvPr id="5" name="Fußzeilenplatzhalter 4">
            <a:extLst>
              <a:ext uri="{FF2B5EF4-FFF2-40B4-BE49-F238E27FC236}">
                <a16:creationId xmlns:a16="http://schemas.microsoft.com/office/drawing/2014/main" id="{9F6E4EBB-3D68-6895-5FB3-BC24897C2E4D}"/>
              </a:ext>
            </a:extLst>
          </p:cNvPr>
          <p:cNvSpPr>
            <a:spLocks noGrp="1"/>
          </p:cNvSpPr>
          <p:nvPr>
            <p:ph type="ftr" sz="quarter" idx="11"/>
          </p:nvPr>
        </p:nvSpPr>
        <p:spPr/>
        <p:txBody>
          <a:bodyPr/>
          <a:lstStyle/>
          <a:p>
            <a:r>
              <a:rPr lang="de-AT" dirty="0"/>
              <a:t>Gerhard Kermer, DI Erich Schubert</a:t>
            </a:r>
          </a:p>
        </p:txBody>
      </p:sp>
      <p:sp>
        <p:nvSpPr>
          <p:cNvPr id="6" name="Foliennummernplatzhalter 5">
            <a:extLst>
              <a:ext uri="{FF2B5EF4-FFF2-40B4-BE49-F238E27FC236}">
                <a16:creationId xmlns:a16="http://schemas.microsoft.com/office/drawing/2014/main" id="{D9610F74-09DE-5D9E-4479-CB273A1D14BE}"/>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‹Nr.›</a:t>
            </a:fld>
            <a:endParaRPr lang="de-AT" dirty="0"/>
          </a:p>
        </p:txBody>
      </p:sp>
      <p:sp>
        <p:nvSpPr>
          <p:cNvPr id="7" name="Textfeld 6">
            <a:extLst>
              <a:ext uri="{FF2B5EF4-FFF2-40B4-BE49-F238E27FC236}">
                <a16:creationId xmlns:a16="http://schemas.microsoft.com/office/drawing/2014/main" id="{F12E816A-B6BD-DE09-CF80-FEBC7E288638}"/>
              </a:ext>
            </a:extLst>
          </p:cNvPr>
          <p:cNvSpPr txBox="1"/>
          <p:nvPr userDrawn="1"/>
        </p:nvSpPr>
        <p:spPr>
          <a:xfrm>
            <a:off x="242977" y="1621388"/>
            <a:ext cx="759124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2400" dirty="0"/>
              <a:t>Die Sonne - Unser Stern</a:t>
            </a:r>
            <a:endParaRPr lang="de-DE" sz="2400" b="1" dirty="0">
              <a:solidFill>
                <a:srgbClr val="FF0000"/>
              </a:solidFill>
              <a:effectLst/>
              <a:latin typeface="Verdana" panose="020B0604030504040204" pitchFamily="34" charset="0"/>
              <a:ea typeface="Times New Roman" panose="02020603050405020304" pitchFamily="18" charset="0"/>
              <a:cs typeface="Arial" panose="020B0604020202020204" pitchFamily="34" charset="0"/>
            </a:endParaRPr>
          </a:p>
        </p:txBody>
      </p:sp>
      <p:sp>
        <p:nvSpPr>
          <p:cNvPr id="8" name="Textfeld 7">
            <a:extLst>
              <a:ext uri="{FF2B5EF4-FFF2-40B4-BE49-F238E27FC236}">
                <a16:creationId xmlns:a16="http://schemas.microsoft.com/office/drawing/2014/main" id="{610ADE50-E298-CB2C-6403-2206B73B7715}"/>
              </a:ext>
            </a:extLst>
          </p:cNvPr>
          <p:cNvSpPr txBox="1"/>
          <p:nvPr userDrawn="1"/>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13" name="Textfeld 12">
            <a:extLst>
              <a:ext uri="{FF2B5EF4-FFF2-40B4-BE49-F238E27FC236}">
                <a16:creationId xmlns:a16="http://schemas.microsoft.com/office/drawing/2014/main" id="{B44694B6-20D0-A106-4DD7-24180C42CCE3}"/>
              </a:ext>
            </a:extLst>
          </p:cNvPr>
          <p:cNvSpPr txBox="1"/>
          <p:nvPr userDrawn="1"/>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Beobachtbare Objekte am Himmel</a:t>
            </a:r>
          </a:p>
          <a:p>
            <a:endParaRPr lang="de-AT" dirty="0"/>
          </a:p>
        </p:txBody>
      </p:sp>
      <p:sp>
        <p:nvSpPr>
          <p:cNvPr id="16" name="Textfeld 15">
            <a:extLst>
              <a:ext uri="{FF2B5EF4-FFF2-40B4-BE49-F238E27FC236}">
                <a16:creationId xmlns:a16="http://schemas.microsoft.com/office/drawing/2014/main" id="{5C6A3F75-313A-30E4-B165-75CC71A3C961}"/>
              </a:ext>
            </a:extLst>
          </p:cNvPr>
          <p:cNvSpPr txBox="1"/>
          <p:nvPr userDrawn="1"/>
        </p:nvSpPr>
        <p:spPr>
          <a:xfrm>
            <a:off x="388189" y="2536166"/>
            <a:ext cx="8333117" cy="3447098"/>
          </a:xfrm>
          <a:prstGeom prst="rect">
            <a:avLst/>
          </a:prstGeom>
          <a:noFill/>
        </p:spPr>
        <p:txBody>
          <a:bodyPr wrap="square" rtlCol="0">
            <a:spAutoFit/>
          </a:bodyPr>
          <a:lstStyle/>
          <a:p>
            <a:pPr marL="0" indent="0">
              <a:buFont typeface="Arial" panose="020B0604020202020204" pitchFamily="34" charset="0"/>
              <a:buNone/>
            </a:pPr>
            <a:r>
              <a:rPr lang="de-DE" sz="2000" b="1" dirty="0"/>
              <a:t>Die Sonne - Zentrum unseres Sonnensystems</a:t>
            </a:r>
          </a:p>
          <a:p>
            <a:pPr marL="0" indent="0">
              <a:buFont typeface="Arial" panose="020B0604020202020204" pitchFamily="34" charset="0"/>
              <a:buNone/>
            </a:pPr>
            <a:endParaRPr lang="de-DE" dirty="0"/>
          </a:p>
          <a:p>
            <a:pPr marL="0" indent="0">
              <a:buFont typeface="Arial" panose="020B0604020202020204" pitchFamily="34" charset="0"/>
              <a:buNone/>
            </a:pPr>
            <a:endParaRPr lang="de-AT" dirty="0"/>
          </a:p>
          <a:p>
            <a:pPr marL="285750" indent="-285750">
              <a:buFont typeface="Arial" panose="020B0604020202020204" pitchFamily="34" charset="0"/>
              <a:buChar char="•"/>
            </a:pPr>
            <a:r>
              <a:rPr lang="de-DE" dirty="0"/>
              <a:t>Ein Stern: Ein massereicher Himmelskörper (gelber Zwerg), der durch Kernfusion selbstständig Licht und Wärme erzeugt.</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r>
              <a:rPr lang="de-DE" b="1" dirty="0"/>
              <a:t>Unterschied Sonne - Stern:</a:t>
            </a:r>
            <a:r>
              <a:rPr lang="de-DE" dirty="0"/>
              <a:t> Die Sonne ist UNSER Stern, der uns am nächsten ist und daher so hell und groß erscheint. Andere Sterne sind viel weiter entfernt und erscheinen daher als winzige Lichtpunkte.</a:t>
            </a:r>
          </a:p>
          <a:p>
            <a:pPr marL="285750" indent="-285750">
              <a:buFont typeface="Arial" panose="020B0604020202020204" pitchFamily="34" charset="0"/>
              <a:buChar char="•"/>
            </a:pPr>
            <a:endParaRPr lang="de-DE" dirty="0"/>
          </a:p>
          <a:p>
            <a:pPr marL="0" indent="0">
              <a:buFont typeface="Arial" panose="020B0604020202020204" pitchFamily="34" charset="0"/>
              <a:buNone/>
            </a:pPr>
            <a:endParaRPr lang="de-AT" dirty="0"/>
          </a:p>
          <a:p>
            <a:pPr marL="285750" indent="-285750">
              <a:buFont typeface="Arial" panose="020B0604020202020204" pitchFamily="34" charset="0"/>
              <a:buChar char="•"/>
            </a:pPr>
            <a:endParaRPr lang="de-AT" dirty="0"/>
          </a:p>
        </p:txBody>
      </p:sp>
    </p:spTree>
    <p:extLst>
      <p:ext uri="{BB962C8B-B14F-4D97-AF65-F5344CB8AC3E}">
        <p14:creationId xmlns:p14="http://schemas.microsoft.com/office/powerpoint/2010/main" val="383004516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0_Antares">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0A57FBAE-9C44-F630-D368-1B722D1F2EC3}"/>
              </a:ext>
            </a:extLst>
          </p:cNvPr>
          <p:cNvSpPr>
            <a:spLocks noGrp="1"/>
          </p:cNvSpPr>
          <p:nvPr>
            <p:ph type="dt" sz="half" idx="10"/>
          </p:nvPr>
        </p:nvSpPr>
        <p:spPr/>
        <p:txBody>
          <a:bodyPr/>
          <a:lstStyle>
            <a:lvl1pPr>
              <a:defRPr/>
            </a:lvl1pPr>
          </a:lstStyle>
          <a:p>
            <a:r>
              <a:rPr lang="de-AT" dirty="0"/>
              <a:t>10.4.2025</a:t>
            </a:r>
          </a:p>
        </p:txBody>
      </p:sp>
      <p:sp>
        <p:nvSpPr>
          <p:cNvPr id="5" name="Fußzeilenplatzhalter 4">
            <a:extLst>
              <a:ext uri="{FF2B5EF4-FFF2-40B4-BE49-F238E27FC236}">
                <a16:creationId xmlns:a16="http://schemas.microsoft.com/office/drawing/2014/main" id="{9F6E4EBB-3D68-6895-5FB3-BC24897C2E4D}"/>
              </a:ext>
            </a:extLst>
          </p:cNvPr>
          <p:cNvSpPr>
            <a:spLocks noGrp="1"/>
          </p:cNvSpPr>
          <p:nvPr>
            <p:ph type="ftr" sz="quarter" idx="11"/>
          </p:nvPr>
        </p:nvSpPr>
        <p:spPr/>
        <p:txBody>
          <a:bodyPr/>
          <a:lstStyle/>
          <a:p>
            <a:r>
              <a:rPr lang="de-AT" dirty="0"/>
              <a:t>Gerhard Kermer, DI Erich Schubert</a:t>
            </a:r>
          </a:p>
        </p:txBody>
      </p:sp>
      <p:sp>
        <p:nvSpPr>
          <p:cNvPr id="6" name="Foliennummernplatzhalter 5">
            <a:extLst>
              <a:ext uri="{FF2B5EF4-FFF2-40B4-BE49-F238E27FC236}">
                <a16:creationId xmlns:a16="http://schemas.microsoft.com/office/drawing/2014/main" id="{D9610F74-09DE-5D9E-4479-CB273A1D14BE}"/>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‹Nr.›</a:t>
            </a:fld>
            <a:endParaRPr lang="de-AT" dirty="0"/>
          </a:p>
        </p:txBody>
      </p:sp>
      <p:pic>
        <p:nvPicPr>
          <p:cNvPr id="10" name="Grafik 9" descr="Ein Bild, das Grafiken, Logo, Schrift, Design enthält.&#10;&#10;KI-generierte Inhalte können fehlerhaft sein.">
            <a:extLst>
              <a:ext uri="{FF2B5EF4-FFF2-40B4-BE49-F238E27FC236}">
                <a16:creationId xmlns:a16="http://schemas.microsoft.com/office/drawing/2014/main" id="{BCA68B33-2AFC-51F0-E82A-407AB7E20E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76989" y="-115946"/>
            <a:ext cx="4115011" cy="2292468"/>
          </a:xfrm>
          <a:prstGeom prst="rect">
            <a:avLst/>
          </a:prstGeom>
        </p:spPr>
      </p:pic>
      <p:sp>
        <p:nvSpPr>
          <p:cNvPr id="7" name="Textfeld 6">
            <a:extLst>
              <a:ext uri="{FF2B5EF4-FFF2-40B4-BE49-F238E27FC236}">
                <a16:creationId xmlns:a16="http://schemas.microsoft.com/office/drawing/2014/main" id="{F12E816A-B6BD-DE09-CF80-FEBC7E288638}"/>
              </a:ext>
            </a:extLst>
          </p:cNvPr>
          <p:cNvSpPr txBox="1"/>
          <p:nvPr userDrawn="1"/>
        </p:nvSpPr>
        <p:spPr>
          <a:xfrm>
            <a:off x="388189" y="1714857"/>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Kosmologie</a:t>
            </a:r>
            <a:endParaRPr lang="de-AT" sz="2400" b="0" dirty="0"/>
          </a:p>
        </p:txBody>
      </p:sp>
      <p:sp>
        <p:nvSpPr>
          <p:cNvPr id="8" name="Textfeld 7">
            <a:extLst>
              <a:ext uri="{FF2B5EF4-FFF2-40B4-BE49-F238E27FC236}">
                <a16:creationId xmlns:a16="http://schemas.microsoft.com/office/drawing/2014/main" id="{610ADE50-E298-CB2C-6403-2206B73B7715}"/>
              </a:ext>
            </a:extLst>
          </p:cNvPr>
          <p:cNvSpPr txBox="1"/>
          <p:nvPr userDrawn="1"/>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13" name="Textfeld 12">
            <a:extLst>
              <a:ext uri="{FF2B5EF4-FFF2-40B4-BE49-F238E27FC236}">
                <a16:creationId xmlns:a16="http://schemas.microsoft.com/office/drawing/2014/main" id="{B44694B6-20D0-A106-4DD7-24180C42CCE3}"/>
              </a:ext>
            </a:extLst>
          </p:cNvPr>
          <p:cNvSpPr txBox="1"/>
          <p:nvPr userDrawn="1"/>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Astrophysik</a:t>
            </a:r>
          </a:p>
          <a:p>
            <a:endParaRPr lang="de-AT" dirty="0"/>
          </a:p>
        </p:txBody>
      </p:sp>
      <p:sp>
        <p:nvSpPr>
          <p:cNvPr id="16" name="Textfeld 15">
            <a:extLst>
              <a:ext uri="{FF2B5EF4-FFF2-40B4-BE49-F238E27FC236}">
                <a16:creationId xmlns:a16="http://schemas.microsoft.com/office/drawing/2014/main" id="{5C6A3F75-313A-30E4-B165-75CC71A3C961}"/>
              </a:ext>
            </a:extLst>
          </p:cNvPr>
          <p:cNvSpPr txBox="1"/>
          <p:nvPr userDrawn="1"/>
        </p:nvSpPr>
        <p:spPr>
          <a:xfrm>
            <a:off x="388189" y="2451248"/>
            <a:ext cx="8333117" cy="2308324"/>
          </a:xfrm>
          <a:prstGeom prst="rect">
            <a:avLst/>
          </a:prstGeom>
          <a:noFill/>
        </p:spPr>
        <p:txBody>
          <a:bodyPr wrap="square" rtlCol="0">
            <a:spAutoFit/>
          </a:bodyPr>
          <a:lstStyle/>
          <a:p>
            <a:pPr marL="0" indent="0">
              <a:buFont typeface="Arial" panose="020B0604020202020204" pitchFamily="34" charset="0"/>
              <a:buNone/>
            </a:pPr>
            <a:r>
              <a:rPr lang="de-DE" b="1" dirty="0"/>
              <a:t>Der Urknall</a:t>
            </a:r>
          </a:p>
          <a:p>
            <a:pPr marL="0" indent="0">
              <a:buFont typeface="Arial" panose="020B0604020202020204" pitchFamily="34" charset="0"/>
              <a:buNone/>
            </a:pPr>
            <a:endParaRPr lang="de-DE" b="0" dirty="0"/>
          </a:p>
          <a:p>
            <a:pPr marL="285750" indent="-285750">
              <a:buFont typeface="Arial" panose="020B0604020202020204" pitchFamily="34" charset="0"/>
              <a:buChar char="•"/>
            </a:pPr>
            <a:r>
              <a:rPr lang="de-DE" b="0" dirty="0"/>
              <a:t>Gebundene Rotation</a:t>
            </a:r>
          </a:p>
          <a:p>
            <a:pPr marL="285750" indent="-285750">
              <a:buFont typeface="Arial" panose="020B0604020202020204" pitchFamily="34" charset="0"/>
              <a:buChar char="•"/>
            </a:pPr>
            <a:endParaRPr lang="de-DE" b="0" dirty="0"/>
          </a:p>
          <a:p>
            <a:pPr marL="285750" indent="-285750">
              <a:buFont typeface="Arial" panose="020B0604020202020204" pitchFamily="34" charset="0"/>
              <a:buChar char="•"/>
            </a:pPr>
            <a:r>
              <a:rPr lang="de-DE" b="0" dirty="0"/>
              <a:t>Libration</a:t>
            </a:r>
            <a:br>
              <a:rPr lang="de-DE" b="0" dirty="0"/>
            </a:br>
            <a:endParaRPr lang="de-DE" b="0" dirty="0"/>
          </a:p>
          <a:p>
            <a:pPr marL="285750" indent="-285750">
              <a:buFont typeface="Arial" panose="020B0604020202020204" pitchFamily="34" charset="0"/>
              <a:buChar char="•"/>
            </a:pPr>
            <a:r>
              <a:rPr lang="de-DE" b="0" dirty="0"/>
              <a:t>Mondphasen</a:t>
            </a:r>
          </a:p>
          <a:p>
            <a:pPr marL="0" indent="0">
              <a:buFont typeface="Arial" panose="020B0604020202020204" pitchFamily="34" charset="0"/>
              <a:buNone/>
            </a:pPr>
            <a:endParaRPr lang="de-DE" b="1" dirty="0"/>
          </a:p>
        </p:txBody>
      </p:sp>
    </p:spTree>
    <p:extLst>
      <p:ext uri="{BB962C8B-B14F-4D97-AF65-F5344CB8AC3E}">
        <p14:creationId xmlns:p14="http://schemas.microsoft.com/office/powerpoint/2010/main" val="410791441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1_Antares">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0A57FBAE-9C44-F630-D368-1B722D1F2EC3}"/>
              </a:ext>
            </a:extLst>
          </p:cNvPr>
          <p:cNvSpPr>
            <a:spLocks noGrp="1"/>
          </p:cNvSpPr>
          <p:nvPr>
            <p:ph type="dt" sz="half" idx="10"/>
          </p:nvPr>
        </p:nvSpPr>
        <p:spPr/>
        <p:txBody>
          <a:bodyPr/>
          <a:lstStyle>
            <a:lvl1pPr>
              <a:defRPr/>
            </a:lvl1pPr>
          </a:lstStyle>
          <a:p>
            <a:r>
              <a:rPr lang="de-AT" dirty="0"/>
              <a:t>10.4.2025</a:t>
            </a:r>
          </a:p>
        </p:txBody>
      </p:sp>
      <p:sp>
        <p:nvSpPr>
          <p:cNvPr id="5" name="Fußzeilenplatzhalter 4">
            <a:extLst>
              <a:ext uri="{FF2B5EF4-FFF2-40B4-BE49-F238E27FC236}">
                <a16:creationId xmlns:a16="http://schemas.microsoft.com/office/drawing/2014/main" id="{9F6E4EBB-3D68-6895-5FB3-BC24897C2E4D}"/>
              </a:ext>
            </a:extLst>
          </p:cNvPr>
          <p:cNvSpPr>
            <a:spLocks noGrp="1"/>
          </p:cNvSpPr>
          <p:nvPr>
            <p:ph type="ftr" sz="quarter" idx="11"/>
          </p:nvPr>
        </p:nvSpPr>
        <p:spPr/>
        <p:txBody>
          <a:bodyPr/>
          <a:lstStyle/>
          <a:p>
            <a:r>
              <a:rPr lang="de-AT" dirty="0"/>
              <a:t>Gerhard Kermer, DI Erich Schubert</a:t>
            </a:r>
          </a:p>
        </p:txBody>
      </p:sp>
      <p:sp>
        <p:nvSpPr>
          <p:cNvPr id="6" name="Foliennummernplatzhalter 5">
            <a:extLst>
              <a:ext uri="{FF2B5EF4-FFF2-40B4-BE49-F238E27FC236}">
                <a16:creationId xmlns:a16="http://schemas.microsoft.com/office/drawing/2014/main" id="{D9610F74-09DE-5D9E-4479-CB273A1D14BE}"/>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‹Nr.›</a:t>
            </a:fld>
            <a:endParaRPr lang="de-AT" dirty="0"/>
          </a:p>
        </p:txBody>
      </p:sp>
      <p:pic>
        <p:nvPicPr>
          <p:cNvPr id="10" name="Grafik 9" descr="Ein Bild, das Grafiken, Logo, Schrift, Design enthält.&#10;&#10;KI-generierte Inhalte können fehlerhaft sein.">
            <a:extLst>
              <a:ext uri="{FF2B5EF4-FFF2-40B4-BE49-F238E27FC236}">
                <a16:creationId xmlns:a16="http://schemas.microsoft.com/office/drawing/2014/main" id="{BCA68B33-2AFC-51F0-E82A-407AB7E20E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76989" y="-115946"/>
            <a:ext cx="4115011" cy="2292468"/>
          </a:xfrm>
          <a:prstGeom prst="rect">
            <a:avLst/>
          </a:prstGeom>
        </p:spPr>
      </p:pic>
      <p:sp>
        <p:nvSpPr>
          <p:cNvPr id="7" name="Textfeld 6">
            <a:extLst>
              <a:ext uri="{FF2B5EF4-FFF2-40B4-BE49-F238E27FC236}">
                <a16:creationId xmlns:a16="http://schemas.microsoft.com/office/drawing/2014/main" id="{F12E816A-B6BD-DE09-CF80-FEBC7E288638}"/>
              </a:ext>
            </a:extLst>
          </p:cNvPr>
          <p:cNvSpPr txBox="1"/>
          <p:nvPr userDrawn="1"/>
        </p:nvSpPr>
        <p:spPr>
          <a:xfrm>
            <a:off x="388189" y="1714857"/>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Schwarze Löcher und Neutronensterne</a:t>
            </a:r>
            <a:endParaRPr lang="de-AT" sz="2400" b="0" dirty="0"/>
          </a:p>
        </p:txBody>
      </p:sp>
      <p:sp>
        <p:nvSpPr>
          <p:cNvPr id="8" name="Textfeld 7">
            <a:extLst>
              <a:ext uri="{FF2B5EF4-FFF2-40B4-BE49-F238E27FC236}">
                <a16:creationId xmlns:a16="http://schemas.microsoft.com/office/drawing/2014/main" id="{610ADE50-E298-CB2C-6403-2206B73B7715}"/>
              </a:ext>
            </a:extLst>
          </p:cNvPr>
          <p:cNvSpPr txBox="1"/>
          <p:nvPr userDrawn="1"/>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13" name="Textfeld 12">
            <a:extLst>
              <a:ext uri="{FF2B5EF4-FFF2-40B4-BE49-F238E27FC236}">
                <a16:creationId xmlns:a16="http://schemas.microsoft.com/office/drawing/2014/main" id="{B44694B6-20D0-A106-4DD7-24180C42CCE3}"/>
              </a:ext>
            </a:extLst>
          </p:cNvPr>
          <p:cNvSpPr txBox="1"/>
          <p:nvPr userDrawn="1"/>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Astrophysik</a:t>
            </a:r>
          </a:p>
          <a:p>
            <a:endParaRPr lang="de-AT" dirty="0"/>
          </a:p>
        </p:txBody>
      </p:sp>
    </p:spTree>
    <p:extLst>
      <p:ext uri="{BB962C8B-B14F-4D97-AF65-F5344CB8AC3E}">
        <p14:creationId xmlns:p14="http://schemas.microsoft.com/office/powerpoint/2010/main" val="5293235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3_Antares">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0A57FBAE-9C44-F630-D368-1B722D1F2EC3}"/>
              </a:ext>
            </a:extLst>
          </p:cNvPr>
          <p:cNvSpPr>
            <a:spLocks noGrp="1"/>
          </p:cNvSpPr>
          <p:nvPr>
            <p:ph type="dt" sz="half" idx="10"/>
          </p:nvPr>
        </p:nvSpPr>
        <p:spPr/>
        <p:txBody>
          <a:bodyPr/>
          <a:lstStyle>
            <a:lvl1pPr>
              <a:defRPr/>
            </a:lvl1pPr>
          </a:lstStyle>
          <a:p>
            <a:r>
              <a:rPr lang="de-AT" dirty="0"/>
              <a:t>10.4.2025</a:t>
            </a:r>
          </a:p>
        </p:txBody>
      </p:sp>
      <p:sp>
        <p:nvSpPr>
          <p:cNvPr id="5" name="Fußzeilenplatzhalter 4">
            <a:extLst>
              <a:ext uri="{FF2B5EF4-FFF2-40B4-BE49-F238E27FC236}">
                <a16:creationId xmlns:a16="http://schemas.microsoft.com/office/drawing/2014/main" id="{9F6E4EBB-3D68-6895-5FB3-BC24897C2E4D}"/>
              </a:ext>
            </a:extLst>
          </p:cNvPr>
          <p:cNvSpPr>
            <a:spLocks noGrp="1"/>
          </p:cNvSpPr>
          <p:nvPr>
            <p:ph type="ftr" sz="quarter" idx="11"/>
          </p:nvPr>
        </p:nvSpPr>
        <p:spPr/>
        <p:txBody>
          <a:bodyPr/>
          <a:lstStyle/>
          <a:p>
            <a:r>
              <a:rPr lang="de-AT" dirty="0"/>
              <a:t>Gerhard Kermer, DI Erich Schubert</a:t>
            </a:r>
          </a:p>
        </p:txBody>
      </p:sp>
      <p:sp>
        <p:nvSpPr>
          <p:cNvPr id="6" name="Foliennummernplatzhalter 5">
            <a:extLst>
              <a:ext uri="{FF2B5EF4-FFF2-40B4-BE49-F238E27FC236}">
                <a16:creationId xmlns:a16="http://schemas.microsoft.com/office/drawing/2014/main" id="{D9610F74-09DE-5D9E-4479-CB273A1D14BE}"/>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‹Nr.›</a:t>
            </a:fld>
            <a:endParaRPr lang="de-AT" dirty="0"/>
          </a:p>
        </p:txBody>
      </p:sp>
      <p:pic>
        <p:nvPicPr>
          <p:cNvPr id="10" name="Grafik 9" descr="Ein Bild, das Grafiken, Logo, Schrift, Design enthält.&#10;&#10;KI-generierte Inhalte können fehlerhaft sein.">
            <a:extLst>
              <a:ext uri="{FF2B5EF4-FFF2-40B4-BE49-F238E27FC236}">
                <a16:creationId xmlns:a16="http://schemas.microsoft.com/office/drawing/2014/main" id="{BCA68B33-2AFC-51F0-E82A-407AB7E20E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76989" y="-115946"/>
            <a:ext cx="4115011" cy="2292468"/>
          </a:xfrm>
          <a:prstGeom prst="rect">
            <a:avLst/>
          </a:prstGeom>
        </p:spPr>
      </p:pic>
      <p:sp>
        <p:nvSpPr>
          <p:cNvPr id="7" name="Textfeld 6">
            <a:extLst>
              <a:ext uri="{FF2B5EF4-FFF2-40B4-BE49-F238E27FC236}">
                <a16:creationId xmlns:a16="http://schemas.microsoft.com/office/drawing/2014/main" id="{F12E816A-B6BD-DE09-CF80-FEBC7E288638}"/>
              </a:ext>
            </a:extLst>
          </p:cNvPr>
          <p:cNvSpPr txBox="1"/>
          <p:nvPr userDrawn="1"/>
        </p:nvSpPr>
        <p:spPr>
          <a:xfrm>
            <a:off x="388189" y="1714857"/>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Veränderliche Sterne</a:t>
            </a:r>
            <a:endParaRPr lang="de-AT" sz="2400" b="0" dirty="0"/>
          </a:p>
        </p:txBody>
      </p:sp>
      <p:sp>
        <p:nvSpPr>
          <p:cNvPr id="8" name="Textfeld 7">
            <a:extLst>
              <a:ext uri="{FF2B5EF4-FFF2-40B4-BE49-F238E27FC236}">
                <a16:creationId xmlns:a16="http://schemas.microsoft.com/office/drawing/2014/main" id="{610ADE50-E298-CB2C-6403-2206B73B7715}"/>
              </a:ext>
            </a:extLst>
          </p:cNvPr>
          <p:cNvSpPr txBox="1"/>
          <p:nvPr userDrawn="1"/>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13" name="Textfeld 12">
            <a:extLst>
              <a:ext uri="{FF2B5EF4-FFF2-40B4-BE49-F238E27FC236}">
                <a16:creationId xmlns:a16="http://schemas.microsoft.com/office/drawing/2014/main" id="{B44694B6-20D0-A106-4DD7-24180C42CCE3}"/>
              </a:ext>
            </a:extLst>
          </p:cNvPr>
          <p:cNvSpPr txBox="1"/>
          <p:nvPr userDrawn="1"/>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Astrophysik</a:t>
            </a:r>
          </a:p>
          <a:p>
            <a:endParaRPr lang="de-AT" dirty="0"/>
          </a:p>
        </p:txBody>
      </p:sp>
    </p:spTree>
    <p:extLst>
      <p:ext uri="{BB962C8B-B14F-4D97-AF65-F5344CB8AC3E}">
        <p14:creationId xmlns:p14="http://schemas.microsoft.com/office/powerpoint/2010/main" val="148229313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2_Antares">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0A57FBAE-9C44-F630-D368-1B722D1F2EC3}"/>
              </a:ext>
            </a:extLst>
          </p:cNvPr>
          <p:cNvSpPr>
            <a:spLocks noGrp="1"/>
          </p:cNvSpPr>
          <p:nvPr>
            <p:ph type="dt" sz="half" idx="10"/>
          </p:nvPr>
        </p:nvSpPr>
        <p:spPr/>
        <p:txBody>
          <a:bodyPr/>
          <a:lstStyle>
            <a:lvl1pPr>
              <a:defRPr/>
            </a:lvl1pPr>
          </a:lstStyle>
          <a:p>
            <a:r>
              <a:rPr lang="de-AT" dirty="0"/>
              <a:t>10.4.2025</a:t>
            </a:r>
          </a:p>
        </p:txBody>
      </p:sp>
      <p:sp>
        <p:nvSpPr>
          <p:cNvPr id="5" name="Fußzeilenplatzhalter 4">
            <a:extLst>
              <a:ext uri="{FF2B5EF4-FFF2-40B4-BE49-F238E27FC236}">
                <a16:creationId xmlns:a16="http://schemas.microsoft.com/office/drawing/2014/main" id="{9F6E4EBB-3D68-6895-5FB3-BC24897C2E4D}"/>
              </a:ext>
            </a:extLst>
          </p:cNvPr>
          <p:cNvSpPr>
            <a:spLocks noGrp="1"/>
          </p:cNvSpPr>
          <p:nvPr>
            <p:ph type="ftr" sz="quarter" idx="11"/>
          </p:nvPr>
        </p:nvSpPr>
        <p:spPr/>
        <p:txBody>
          <a:bodyPr/>
          <a:lstStyle/>
          <a:p>
            <a:r>
              <a:rPr lang="de-AT" dirty="0"/>
              <a:t>Gerhard Kermer, DI Erich Schubert</a:t>
            </a:r>
          </a:p>
        </p:txBody>
      </p:sp>
      <p:sp>
        <p:nvSpPr>
          <p:cNvPr id="6" name="Foliennummernplatzhalter 5">
            <a:extLst>
              <a:ext uri="{FF2B5EF4-FFF2-40B4-BE49-F238E27FC236}">
                <a16:creationId xmlns:a16="http://schemas.microsoft.com/office/drawing/2014/main" id="{D9610F74-09DE-5D9E-4479-CB273A1D14BE}"/>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‹Nr.›</a:t>
            </a:fld>
            <a:endParaRPr lang="de-AT" dirty="0"/>
          </a:p>
        </p:txBody>
      </p:sp>
      <p:pic>
        <p:nvPicPr>
          <p:cNvPr id="10" name="Grafik 9" descr="Ein Bild, das Grafiken, Logo, Schrift, Design enthält.&#10;&#10;KI-generierte Inhalte können fehlerhaft sein.">
            <a:extLst>
              <a:ext uri="{FF2B5EF4-FFF2-40B4-BE49-F238E27FC236}">
                <a16:creationId xmlns:a16="http://schemas.microsoft.com/office/drawing/2014/main" id="{BCA68B33-2AFC-51F0-E82A-407AB7E20E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76989" y="-115946"/>
            <a:ext cx="4115011" cy="2292468"/>
          </a:xfrm>
          <a:prstGeom prst="rect">
            <a:avLst/>
          </a:prstGeom>
        </p:spPr>
      </p:pic>
      <p:sp>
        <p:nvSpPr>
          <p:cNvPr id="7" name="Textfeld 6">
            <a:extLst>
              <a:ext uri="{FF2B5EF4-FFF2-40B4-BE49-F238E27FC236}">
                <a16:creationId xmlns:a16="http://schemas.microsoft.com/office/drawing/2014/main" id="{F12E816A-B6BD-DE09-CF80-FEBC7E288638}"/>
              </a:ext>
            </a:extLst>
          </p:cNvPr>
          <p:cNvSpPr txBox="1"/>
          <p:nvPr userDrawn="1"/>
        </p:nvSpPr>
        <p:spPr>
          <a:xfrm>
            <a:off x="388189" y="1714857"/>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Spektroskopie</a:t>
            </a:r>
            <a:endParaRPr lang="de-AT" sz="2400" b="0" dirty="0"/>
          </a:p>
        </p:txBody>
      </p:sp>
      <p:sp>
        <p:nvSpPr>
          <p:cNvPr id="8" name="Textfeld 7">
            <a:extLst>
              <a:ext uri="{FF2B5EF4-FFF2-40B4-BE49-F238E27FC236}">
                <a16:creationId xmlns:a16="http://schemas.microsoft.com/office/drawing/2014/main" id="{610ADE50-E298-CB2C-6403-2206B73B7715}"/>
              </a:ext>
            </a:extLst>
          </p:cNvPr>
          <p:cNvSpPr txBox="1"/>
          <p:nvPr userDrawn="1"/>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13" name="Textfeld 12">
            <a:extLst>
              <a:ext uri="{FF2B5EF4-FFF2-40B4-BE49-F238E27FC236}">
                <a16:creationId xmlns:a16="http://schemas.microsoft.com/office/drawing/2014/main" id="{B44694B6-20D0-A106-4DD7-24180C42CCE3}"/>
              </a:ext>
            </a:extLst>
          </p:cNvPr>
          <p:cNvSpPr txBox="1"/>
          <p:nvPr userDrawn="1"/>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Fachgebiete</a:t>
            </a:r>
          </a:p>
          <a:p>
            <a:endParaRPr lang="de-AT" dirty="0"/>
          </a:p>
        </p:txBody>
      </p:sp>
      <p:sp>
        <p:nvSpPr>
          <p:cNvPr id="16" name="Textfeld 15">
            <a:extLst>
              <a:ext uri="{FF2B5EF4-FFF2-40B4-BE49-F238E27FC236}">
                <a16:creationId xmlns:a16="http://schemas.microsoft.com/office/drawing/2014/main" id="{5C6A3F75-313A-30E4-B165-75CC71A3C961}"/>
              </a:ext>
            </a:extLst>
          </p:cNvPr>
          <p:cNvSpPr txBox="1"/>
          <p:nvPr userDrawn="1"/>
        </p:nvSpPr>
        <p:spPr>
          <a:xfrm>
            <a:off x="388189" y="2451248"/>
            <a:ext cx="8333117" cy="369332"/>
          </a:xfrm>
          <a:prstGeom prst="rect">
            <a:avLst/>
          </a:prstGeom>
          <a:noFill/>
        </p:spPr>
        <p:txBody>
          <a:bodyPr wrap="square" rtlCol="0">
            <a:spAutoFit/>
          </a:bodyPr>
          <a:lstStyle/>
          <a:p>
            <a:pPr marL="0" indent="0">
              <a:buFont typeface="Arial" panose="020B0604020202020204" pitchFamily="34" charset="0"/>
              <a:buNone/>
            </a:pPr>
            <a:endParaRPr lang="de-DE" b="1" dirty="0"/>
          </a:p>
        </p:txBody>
      </p:sp>
    </p:spTree>
    <p:extLst>
      <p:ext uri="{BB962C8B-B14F-4D97-AF65-F5344CB8AC3E}">
        <p14:creationId xmlns:p14="http://schemas.microsoft.com/office/powerpoint/2010/main" val="236611935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7FD800-231C-7ED9-F33F-A2AF11C41834}"/>
              </a:ext>
            </a:extLst>
          </p:cNvPr>
          <p:cNvSpPr>
            <a:spLocks noGrp="1"/>
          </p:cNvSpPr>
          <p:nvPr>
            <p:ph type="title"/>
          </p:nvPr>
        </p:nvSpPr>
        <p:spPr/>
        <p:txBody>
          <a:bodyPr/>
          <a:lstStyle/>
          <a:p>
            <a:r>
              <a:rPr lang="de-DE"/>
              <a:t>Mastertitelformat bearbeiten</a:t>
            </a:r>
            <a:endParaRPr lang="de-AT"/>
          </a:p>
        </p:txBody>
      </p:sp>
      <p:sp>
        <p:nvSpPr>
          <p:cNvPr id="3" name="Inhaltsplatzhalter 2">
            <a:extLst>
              <a:ext uri="{FF2B5EF4-FFF2-40B4-BE49-F238E27FC236}">
                <a16:creationId xmlns:a16="http://schemas.microsoft.com/office/drawing/2014/main" id="{E8045FE8-AD07-2BA2-FE36-41BC3046B3F5}"/>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197227A1-0E0D-CADE-10F6-4DB01C017DDD}"/>
              </a:ext>
            </a:extLst>
          </p:cNvPr>
          <p:cNvSpPr>
            <a:spLocks noGrp="1"/>
          </p:cNvSpPr>
          <p:nvPr>
            <p:ph type="dt" sz="half" idx="10"/>
          </p:nvPr>
        </p:nvSpPr>
        <p:spPr/>
        <p:txBody>
          <a:bodyPr/>
          <a:lstStyle/>
          <a:p>
            <a:fld id="{4800EEF2-9736-41B7-BCF5-42452ED09C3D}" type="datetimeFigureOut">
              <a:rPr lang="de-AT" smtClean="0"/>
              <a:t>08.04.2025</a:t>
            </a:fld>
            <a:endParaRPr lang="de-AT"/>
          </a:p>
        </p:txBody>
      </p:sp>
      <p:sp>
        <p:nvSpPr>
          <p:cNvPr id="5" name="Fußzeilenplatzhalter 4">
            <a:extLst>
              <a:ext uri="{FF2B5EF4-FFF2-40B4-BE49-F238E27FC236}">
                <a16:creationId xmlns:a16="http://schemas.microsoft.com/office/drawing/2014/main" id="{2C21D35B-951F-2DAC-A01A-9AD85F43CF94}"/>
              </a:ext>
            </a:extLst>
          </p:cNvPr>
          <p:cNvSpPr>
            <a:spLocks noGrp="1"/>
          </p:cNvSpPr>
          <p:nvPr>
            <p:ph type="ftr" sz="quarter" idx="11"/>
          </p:nvPr>
        </p:nvSpPr>
        <p:spPr/>
        <p:txBody>
          <a:bodyPr/>
          <a:lstStyle/>
          <a:p>
            <a:endParaRPr lang="de-AT"/>
          </a:p>
        </p:txBody>
      </p:sp>
      <p:sp>
        <p:nvSpPr>
          <p:cNvPr id="6" name="Foliennummernplatzhalter 5">
            <a:extLst>
              <a:ext uri="{FF2B5EF4-FFF2-40B4-BE49-F238E27FC236}">
                <a16:creationId xmlns:a16="http://schemas.microsoft.com/office/drawing/2014/main" id="{BF7F0CCE-A191-AD47-D78C-9BEE2AA9E782}"/>
              </a:ext>
            </a:extLst>
          </p:cNvPr>
          <p:cNvSpPr>
            <a:spLocks noGrp="1"/>
          </p:cNvSpPr>
          <p:nvPr>
            <p:ph type="sldNum" sz="quarter" idx="12"/>
          </p:nvPr>
        </p:nvSpPr>
        <p:spPr/>
        <p:txBody>
          <a:bodyPr/>
          <a:lstStyle/>
          <a:p>
            <a:fld id="{DE3A1A2F-543A-4810-B38E-AB32B6F01561}" type="slidenum">
              <a:rPr lang="de-AT" smtClean="0"/>
              <a:t>‹Nr.›</a:t>
            </a:fld>
            <a:endParaRPr lang="de-AT"/>
          </a:p>
        </p:txBody>
      </p:sp>
    </p:spTree>
    <p:extLst>
      <p:ext uri="{BB962C8B-B14F-4D97-AF65-F5344CB8AC3E}">
        <p14:creationId xmlns:p14="http://schemas.microsoft.com/office/powerpoint/2010/main" val="48635733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A8D4E61-424A-0CD2-576C-D1A462A0BC26}"/>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endParaRPr lang="de-AT"/>
          </a:p>
        </p:txBody>
      </p:sp>
      <p:sp>
        <p:nvSpPr>
          <p:cNvPr id="3" name="Textplatzhalter 2">
            <a:extLst>
              <a:ext uri="{FF2B5EF4-FFF2-40B4-BE49-F238E27FC236}">
                <a16:creationId xmlns:a16="http://schemas.microsoft.com/office/drawing/2014/main" id="{86497967-B3A3-B585-FE47-B75F10944AE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D8834D05-85DD-4984-90EF-74EFA5C84B6A}"/>
              </a:ext>
            </a:extLst>
          </p:cNvPr>
          <p:cNvSpPr>
            <a:spLocks noGrp="1"/>
          </p:cNvSpPr>
          <p:nvPr>
            <p:ph type="dt" sz="half" idx="10"/>
          </p:nvPr>
        </p:nvSpPr>
        <p:spPr/>
        <p:txBody>
          <a:bodyPr/>
          <a:lstStyle/>
          <a:p>
            <a:fld id="{4800EEF2-9736-41B7-BCF5-42452ED09C3D}" type="datetimeFigureOut">
              <a:rPr lang="de-AT" smtClean="0"/>
              <a:t>08.04.2025</a:t>
            </a:fld>
            <a:endParaRPr lang="de-AT"/>
          </a:p>
        </p:txBody>
      </p:sp>
      <p:sp>
        <p:nvSpPr>
          <p:cNvPr id="5" name="Fußzeilenplatzhalter 4">
            <a:extLst>
              <a:ext uri="{FF2B5EF4-FFF2-40B4-BE49-F238E27FC236}">
                <a16:creationId xmlns:a16="http://schemas.microsoft.com/office/drawing/2014/main" id="{DCC79C51-2D7C-5B18-51B1-377CD409C656}"/>
              </a:ext>
            </a:extLst>
          </p:cNvPr>
          <p:cNvSpPr>
            <a:spLocks noGrp="1"/>
          </p:cNvSpPr>
          <p:nvPr>
            <p:ph type="ftr" sz="quarter" idx="11"/>
          </p:nvPr>
        </p:nvSpPr>
        <p:spPr/>
        <p:txBody>
          <a:bodyPr/>
          <a:lstStyle/>
          <a:p>
            <a:endParaRPr lang="de-AT"/>
          </a:p>
        </p:txBody>
      </p:sp>
      <p:sp>
        <p:nvSpPr>
          <p:cNvPr id="6" name="Foliennummernplatzhalter 5">
            <a:extLst>
              <a:ext uri="{FF2B5EF4-FFF2-40B4-BE49-F238E27FC236}">
                <a16:creationId xmlns:a16="http://schemas.microsoft.com/office/drawing/2014/main" id="{91F61B5B-90C4-3613-DE65-D83597F7CED7}"/>
              </a:ext>
            </a:extLst>
          </p:cNvPr>
          <p:cNvSpPr>
            <a:spLocks noGrp="1"/>
          </p:cNvSpPr>
          <p:nvPr>
            <p:ph type="sldNum" sz="quarter" idx="12"/>
          </p:nvPr>
        </p:nvSpPr>
        <p:spPr/>
        <p:txBody>
          <a:bodyPr/>
          <a:lstStyle/>
          <a:p>
            <a:fld id="{DE3A1A2F-543A-4810-B38E-AB32B6F01561}" type="slidenum">
              <a:rPr lang="de-AT" smtClean="0"/>
              <a:t>‹Nr.›</a:t>
            </a:fld>
            <a:endParaRPr lang="de-AT"/>
          </a:p>
        </p:txBody>
      </p:sp>
    </p:spTree>
    <p:extLst>
      <p:ext uri="{BB962C8B-B14F-4D97-AF65-F5344CB8AC3E}">
        <p14:creationId xmlns:p14="http://schemas.microsoft.com/office/powerpoint/2010/main" val="324628693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D0C944B-27BF-2D6B-2B55-89F8F7B7546E}"/>
              </a:ext>
            </a:extLst>
          </p:cNvPr>
          <p:cNvSpPr>
            <a:spLocks noGrp="1"/>
          </p:cNvSpPr>
          <p:nvPr>
            <p:ph type="title"/>
          </p:nvPr>
        </p:nvSpPr>
        <p:spPr/>
        <p:txBody>
          <a:bodyPr/>
          <a:lstStyle/>
          <a:p>
            <a:r>
              <a:rPr lang="de-DE"/>
              <a:t>Mastertitelformat bearbeiten</a:t>
            </a:r>
            <a:endParaRPr lang="de-AT"/>
          </a:p>
        </p:txBody>
      </p:sp>
      <p:sp>
        <p:nvSpPr>
          <p:cNvPr id="3" name="Inhaltsplatzhalter 2">
            <a:extLst>
              <a:ext uri="{FF2B5EF4-FFF2-40B4-BE49-F238E27FC236}">
                <a16:creationId xmlns:a16="http://schemas.microsoft.com/office/drawing/2014/main" id="{E063EE89-451C-F629-9BC1-54BB9541B772}"/>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a:extLst>
              <a:ext uri="{FF2B5EF4-FFF2-40B4-BE49-F238E27FC236}">
                <a16:creationId xmlns:a16="http://schemas.microsoft.com/office/drawing/2014/main" id="{2395DA4B-82A0-E2E7-DC50-30CABD80BE59}"/>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4">
            <a:extLst>
              <a:ext uri="{FF2B5EF4-FFF2-40B4-BE49-F238E27FC236}">
                <a16:creationId xmlns:a16="http://schemas.microsoft.com/office/drawing/2014/main" id="{ADEE32AB-9ED9-93D3-8147-69974CBA2DCA}"/>
              </a:ext>
            </a:extLst>
          </p:cNvPr>
          <p:cNvSpPr>
            <a:spLocks noGrp="1"/>
          </p:cNvSpPr>
          <p:nvPr>
            <p:ph type="dt" sz="half" idx="10"/>
          </p:nvPr>
        </p:nvSpPr>
        <p:spPr/>
        <p:txBody>
          <a:bodyPr/>
          <a:lstStyle/>
          <a:p>
            <a:fld id="{4800EEF2-9736-41B7-BCF5-42452ED09C3D}" type="datetimeFigureOut">
              <a:rPr lang="de-AT" smtClean="0"/>
              <a:t>08.04.2025</a:t>
            </a:fld>
            <a:endParaRPr lang="de-AT"/>
          </a:p>
        </p:txBody>
      </p:sp>
      <p:sp>
        <p:nvSpPr>
          <p:cNvPr id="6" name="Fußzeilenplatzhalter 5">
            <a:extLst>
              <a:ext uri="{FF2B5EF4-FFF2-40B4-BE49-F238E27FC236}">
                <a16:creationId xmlns:a16="http://schemas.microsoft.com/office/drawing/2014/main" id="{C7FF14DC-0D94-BB87-13A2-0117A91B198E}"/>
              </a:ext>
            </a:extLst>
          </p:cNvPr>
          <p:cNvSpPr>
            <a:spLocks noGrp="1"/>
          </p:cNvSpPr>
          <p:nvPr>
            <p:ph type="ftr" sz="quarter" idx="11"/>
          </p:nvPr>
        </p:nvSpPr>
        <p:spPr/>
        <p:txBody>
          <a:bodyPr/>
          <a:lstStyle/>
          <a:p>
            <a:endParaRPr lang="de-AT"/>
          </a:p>
        </p:txBody>
      </p:sp>
      <p:sp>
        <p:nvSpPr>
          <p:cNvPr id="7" name="Foliennummernplatzhalter 6">
            <a:extLst>
              <a:ext uri="{FF2B5EF4-FFF2-40B4-BE49-F238E27FC236}">
                <a16:creationId xmlns:a16="http://schemas.microsoft.com/office/drawing/2014/main" id="{F85FD272-2B38-748C-DC7C-0CA7C105A26F}"/>
              </a:ext>
            </a:extLst>
          </p:cNvPr>
          <p:cNvSpPr>
            <a:spLocks noGrp="1"/>
          </p:cNvSpPr>
          <p:nvPr>
            <p:ph type="sldNum" sz="quarter" idx="12"/>
          </p:nvPr>
        </p:nvSpPr>
        <p:spPr/>
        <p:txBody>
          <a:bodyPr/>
          <a:lstStyle/>
          <a:p>
            <a:fld id="{DE3A1A2F-543A-4810-B38E-AB32B6F01561}" type="slidenum">
              <a:rPr lang="de-AT" smtClean="0"/>
              <a:t>‹Nr.›</a:t>
            </a:fld>
            <a:endParaRPr lang="de-AT"/>
          </a:p>
        </p:txBody>
      </p:sp>
    </p:spTree>
    <p:extLst>
      <p:ext uri="{BB962C8B-B14F-4D97-AF65-F5344CB8AC3E}">
        <p14:creationId xmlns:p14="http://schemas.microsoft.com/office/powerpoint/2010/main" val="169541977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1_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D0C944B-27BF-2D6B-2B55-89F8F7B7546E}"/>
              </a:ext>
            </a:extLst>
          </p:cNvPr>
          <p:cNvSpPr>
            <a:spLocks noGrp="1"/>
          </p:cNvSpPr>
          <p:nvPr>
            <p:ph type="title"/>
          </p:nvPr>
        </p:nvSpPr>
        <p:spPr/>
        <p:txBody>
          <a:bodyPr/>
          <a:lstStyle/>
          <a:p>
            <a:r>
              <a:rPr lang="de-DE"/>
              <a:t>Mastertitelformat bearbeiten</a:t>
            </a:r>
            <a:endParaRPr lang="de-AT"/>
          </a:p>
        </p:txBody>
      </p:sp>
      <p:sp>
        <p:nvSpPr>
          <p:cNvPr id="3" name="Inhaltsplatzhalter 2">
            <a:extLst>
              <a:ext uri="{FF2B5EF4-FFF2-40B4-BE49-F238E27FC236}">
                <a16:creationId xmlns:a16="http://schemas.microsoft.com/office/drawing/2014/main" id="{E063EE89-451C-F629-9BC1-54BB9541B772}"/>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a:extLst>
              <a:ext uri="{FF2B5EF4-FFF2-40B4-BE49-F238E27FC236}">
                <a16:creationId xmlns:a16="http://schemas.microsoft.com/office/drawing/2014/main" id="{2395DA4B-82A0-E2E7-DC50-30CABD80BE59}"/>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4">
            <a:extLst>
              <a:ext uri="{FF2B5EF4-FFF2-40B4-BE49-F238E27FC236}">
                <a16:creationId xmlns:a16="http://schemas.microsoft.com/office/drawing/2014/main" id="{ADEE32AB-9ED9-93D3-8147-69974CBA2DCA}"/>
              </a:ext>
            </a:extLst>
          </p:cNvPr>
          <p:cNvSpPr>
            <a:spLocks noGrp="1"/>
          </p:cNvSpPr>
          <p:nvPr>
            <p:ph type="dt" sz="half" idx="10"/>
          </p:nvPr>
        </p:nvSpPr>
        <p:spPr/>
        <p:txBody>
          <a:bodyPr/>
          <a:lstStyle/>
          <a:p>
            <a:fld id="{4800EEF2-9736-41B7-BCF5-42452ED09C3D}" type="datetimeFigureOut">
              <a:rPr lang="de-AT" smtClean="0"/>
              <a:t>08.04.2025</a:t>
            </a:fld>
            <a:endParaRPr lang="de-AT"/>
          </a:p>
        </p:txBody>
      </p:sp>
      <p:sp>
        <p:nvSpPr>
          <p:cNvPr id="6" name="Fußzeilenplatzhalter 5">
            <a:extLst>
              <a:ext uri="{FF2B5EF4-FFF2-40B4-BE49-F238E27FC236}">
                <a16:creationId xmlns:a16="http://schemas.microsoft.com/office/drawing/2014/main" id="{C7FF14DC-0D94-BB87-13A2-0117A91B198E}"/>
              </a:ext>
            </a:extLst>
          </p:cNvPr>
          <p:cNvSpPr>
            <a:spLocks noGrp="1"/>
          </p:cNvSpPr>
          <p:nvPr>
            <p:ph type="ftr" sz="quarter" idx="11"/>
          </p:nvPr>
        </p:nvSpPr>
        <p:spPr/>
        <p:txBody>
          <a:bodyPr/>
          <a:lstStyle/>
          <a:p>
            <a:endParaRPr lang="de-AT"/>
          </a:p>
        </p:txBody>
      </p:sp>
      <p:sp>
        <p:nvSpPr>
          <p:cNvPr id="7" name="Foliennummernplatzhalter 6">
            <a:extLst>
              <a:ext uri="{FF2B5EF4-FFF2-40B4-BE49-F238E27FC236}">
                <a16:creationId xmlns:a16="http://schemas.microsoft.com/office/drawing/2014/main" id="{F85FD272-2B38-748C-DC7C-0CA7C105A26F}"/>
              </a:ext>
            </a:extLst>
          </p:cNvPr>
          <p:cNvSpPr>
            <a:spLocks noGrp="1"/>
          </p:cNvSpPr>
          <p:nvPr>
            <p:ph type="sldNum" sz="quarter" idx="12"/>
          </p:nvPr>
        </p:nvSpPr>
        <p:spPr/>
        <p:txBody>
          <a:bodyPr/>
          <a:lstStyle/>
          <a:p>
            <a:fld id="{DE3A1A2F-543A-4810-B38E-AB32B6F01561}" type="slidenum">
              <a:rPr lang="de-AT" smtClean="0"/>
              <a:t>‹Nr.›</a:t>
            </a:fld>
            <a:endParaRPr lang="de-AT"/>
          </a:p>
        </p:txBody>
      </p:sp>
    </p:spTree>
    <p:extLst>
      <p:ext uri="{BB962C8B-B14F-4D97-AF65-F5344CB8AC3E}">
        <p14:creationId xmlns:p14="http://schemas.microsoft.com/office/powerpoint/2010/main" val="225695562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3326B8-6245-7D33-3DDD-2BB1DA4F4532}"/>
              </a:ext>
            </a:extLst>
          </p:cNvPr>
          <p:cNvSpPr>
            <a:spLocks noGrp="1"/>
          </p:cNvSpPr>
          <p:nvPr>
            <p:ph type="title"/>
          </p:nvPr>
        </p:nvSpPr>
        <p:spPr>
          <a:xfrm>
            <a:off x="839788" y="365125"/>
            <a:ext cx="10515600" cy="1325563"/>
          </a:xfrm>
        </p:spPr>
        <p:txBody>
          <a:bodyPr/>
          <a:lstStyle/>
          <a:p>
            <a:r>
              <a:rPr lang="de-DE"/>
              <a:t>Mastertitelformat bearbeiten</a:t>
            </a:r>
            <a:endParaRPr lang="de-AT"/>
          </a:p>
        </p:txBody>
      </p:sp>
      <p:sp>
        <p:nvSpPr>
          <p:cNvPr id="3" name="Textplatzhalter 2">
            <a:extLst>
              <a:ext uri="{FF2B5EF4-FFF2-40B4-BE49-F238E27FC236}">
                <a16:creationId xmlns:a16="http://schemas.microsoft.com/office/drawing/2014/main" id="{3E6AB798-0651-4C3D-2BFB-D9AEC16B69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88236C18-5EA1-C07C-1559-F233F4DC2853}"/>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a:extLst>
              <a:ext uri="{FF2B5EF4-FFF2-40B4-BE49-F238E27FC236}">
                <a16:creationId xmlns:a16="http://schemas.microsoft.com/office/drawing/2014/main" id="{78216209-D2AC-35D7-BB71-A9EA3E18796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A73DE6D3-ECD9-5959-C0CE-22EE9E02CEDA}"/>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6">
            <a:extLst>
              <a:ext uri="{FF2B5EF4-FFF2-40B4-BE49-F238E27FC236}">
                <a16:creationId xmlns:a16="http://schemas.microsoft.com/office/drawing/2014/main" id="{80D7261D-7AE0-33D4-CBDB-72BC906E8CFC}"/>
              </a:ext>
            </a:extLst>
          </p:cNvPr>
          <p:cNvSpPr>
            <a:spLocks noGrp="1"/>
          </p:cNvSpPr>
          <p:nvPr>
            <p:ph type="dt" sz="half" idx="10"/>
          </p:nvPr>
        </p:nvSpPr>
        <p:spPr/>
        <p:txBody>
          <a:bodyPr/>
          <a:lstStyle/>
          <a:p>
            <a:fld id="{4800EEF2-9736-41B7-BCF5-42452ED09C3D}" type="datetimeFigureOut">
              <a:rPr lang="de-AT" smtClean="0"/>
              <a:t>08.04.2025</a:t>
            </a:fld>
            <a:endParaRPr lang="de-AT"/>
          </a:p>
        </p:txBody>
      </p:sp>
      <p:sp>
        <p:nvSpPr>
          <p:cNvPr id="8" name="Fußzeilenplatzhalter 7">
            <a:extLst>
              <a:ext uri="{FF2B5EF4-FFF2-40B4-BE49-F238E27FC236}">
                <a16:creationId xmlns:a16="http://schemas.microsoft.com/office/drawing/2014/main" id="{DEE2BA05-A7E2-FEDD-7D07-6FB7BFCA943B}"/>
              </a:ext>
            </a:extLst>
          </p:cNvPr>
          <p:cNvSpPr>
            <a:spLocks noGrp="1"/>
          </p:cNvSpPr>
          <p:nvPr>
            <p:ph type="ftr" sz="quarter" idx="11"/>
          </p:nvPr>
        </p:nvSpPr>
        <p:spPr/>
        <p:txBody>
          <a:bodyPr/>
          <a:lstStyle/>
          <a:p>
            <a:endParaRPr lang="de-AT"/>
          </a:p>
        </p:txBody>
      </p:sp>
      <p:sp>
        <p:nvSpPr>
          <p:cNvPr id="9" name="Foliennummernplatzhalter 8">
            <a:extLst>
              <a:ext uri="{FF2B5EF4-FFF2-40B4-BE49-F238E27FC236}">
                <a16:creationId xmlns:a16="http://schemas.microsoft.com/office/drawing/2014/main" id="{7AE638E3-470F-19C3-B97D-901DAF55354A}"/>
              </a:ext>
            </a:extLst>
          </p:cNvPr>
          <p:cNvSpPr>
            <a:spLocks noGrp="1"/>
          </p:cNvSpPr>
          <p:nvPr>
            <p:ph type="sldNum" sz="quarter" idx="12"/>
          </p:nvPr>
        </p:nvSpPr>
        <p:spPr/>
        <p:txBody>
          <a:bodyPr/>
          <a:lstStyle/>
          <a:p>
            <a:fld id="{DE3A1A2F-543A-4810-B38E-AB32B6F01561}" type="slidenum">
              <a:rPr lang="de-AT" smtClean="0"/>
              <a:t>‹Nr.›</a:t>
            </a:fld>
            <a:endParaRPr lang="de-AT"/>
          </a:p>
        </p:txBody>
      </p:sp>
    </p:spTree>
    <p:extLst>
      <p:ext uri="{BB962C8B-B14F-4D97-AF65-F5344CB8AC3E}">
        <p14:creationId xmlns:p14="http://schemas.microsoft.com/office/powerpoint/2010/main" val="29779394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1DF09E8-19E3-B8A4-E8CE-AC8941FE267D}"/>
              </a:ext>
            </a:extLst>
          </p:cNvPr>
          <p:cNvSpPr>
            <a:spLocks noGrp="1"/>
          </p:cNvSpPr>
          <p:nvPr>
            <p:ph type="title"/>
          </p:nvPr>
        </p:nvSpPr>
        <p:spPr/>
        <p:txBody>
          <a:bodyPr/>
          <a:lstStyle/>
          <a:p>
            <a:r>
              <a:rPr lang="de-DE"/>
              <a:t>Mastertitelformat bearbeiten</a:t>
            </a:r>
            <a:endParaRPr lang="de-AT"/>
          </a:p>
        </p:txBody>
      </p:sp>
      <p:sp>
        <p:nvSpPr>
          <p:cNvPr id="3" name="Datumsplatzhalter 2">
            <a:extLst>
              <a:ext uri="{FF2B5EF4-FFF2-40B4-BE49-F238E27FC236}">
                <a16:creationId xmlns:a16="http://schemas.microsoft.com/office/drawing/2014/main" id="{2102796A-86BB-362A-9C07-E1B4D3AAE56C}"/>
              </a:ext>
            </a:extLst>
          </p:cNvPr>
          <p:cNvSpPr>
            <a:spLocks noGrp="1"/>
          </p:cNvSpPr>
          <p:nvPr>
            <p:ph type="dt" sz="half" idx="10"/>
          </p:nvPr>
        </p:nvSpPr>
        <p:spPr/>
        <p:txBody>
          <a:bodyPr/>
          <a:lstStyle/>
          <a:p>
            <a:fld id="{4800EEF2-9736-41B7-BCF5-42452ED09C3D}" type="datetimeFigureOut">
              <a:rPr lang="de-AT" smtClean="0"/>
              <a:t>08.04.2025</a:t>
            </a:fld>
            <a:endParaRPr lang="de-AT"/>
          </a:p>
        </p:txBody>
      </p:sp>
      <p:sp>
        <p:nvSpPr>
          <p:cNvPr id="4" name="Fußzeilenplatzhalter 3">
            <a:extLst>
              <a:ext uri="{FF2B5EF4-FFF2-40B4-BE49-F238E27FC236}">
                <a16:creationId xmlns:a16="http://schemas.microsoft.com/office/drawing/2014/main" id="{265D4532-CDA9-A7CE-4935-78815DD65777}"/>
              </a:ext>
            </a:extLst>
          </p:cNvPr>
          <p:cNvSpPr>
            <a:spLocks noGrp="1"/>
          </p:cNvSpPr>
          <p:nvPr>
            <p:ph type="ftr" sz="quarter" idx="11"/>
          </p:nvPr>
        </p:nvSpPr>
        <p:spPr/>
        <p:txBody>
          <a:bodyPr/>
          <a:lstStyle/>
          <a:p>
            <a:endParaRPr lang="de-AT"/>
          </a:p>
        </p:txBody>
      </p:sp>
      <p:sp>
        <p:nvSpPr>
          <p:cNvPr id="5" name="Foliennummernplatzhalter 4">
            <a:extLst>
              <a:ext uri="{FF2B5EF4-FFF2-40B4-BE49-F238E27FC236}">
                <a16:creationId xmlns:a16="http://schemas.microsoft.com/office/drawing/2014/main" id="{961898D1-BDB8-CCC4-38A4-12FDA93C0BC4}"/>
              </a:ext>
            </a:extLst>
          </p:cNvPr>
          <p:cNvSpPr>
            <a:spLocks noGrp="1"/>
          </p:cNvSpPr>
          <p:nvPr>
            <p:ph type="sldNum" sz="quarter" idx="12"/>
          </p:nvPr>
        </p:nvSpPr>
        <p:spPr/>
        <p:txBody>
          <a:bodyPr/>
          <a:lstStyle/>
          <a:p>
            <a:fld id="{DE3A1A2F-543A-4810-B38E-AB32B6F01561}" type="slidenum">
              <a:rPr lang="de-AT" smtClean="0"/>
              <a:t>‹Nr.›</a:t>
            </a:fld>
            <a:endParaRPr lang="de-AT"/>
          </a:p>
        </p:txBody>
      </p:sp>
    </p:spTree>
    <p:extLst>
      <p:ext uri="{BB962C8B-B14F-4D97-AF65-F5344CB8AC3E}">
        <p14:creationId xmlns:p14="http://schemas.microsoft.com/office/powerpoint/2010/main" val="1820664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Antares">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0A57FBAE-9C44-F630-D368-1B722D1F2EC3}"/>
              </a:ext>
            </a:extLst>
          </p:cNvPr>
          <p:cNvSpPr>
            <a:spLocks noGrp="1"/>
          </p:cNvSpPr>
          <p:nvPr>
            <p:ph type="dt" sz="half" idx="10"/>
          </p:nvPr>
        </p:nvSpPr>
        <p:spPr/>
        <p:txBody>
          <a:bodyPr/>
          <a:lstStyle>
            <a:lvl1pPr>
              <a:defRPr/>
            </a:lvl1pPr>
          </a:lstStyle>
          <a:p>
            <a:r>
              <a:rPr lang="de-AT" dirty="0"/>
              <a:t>10.4.2025</a:t>
            </a:r>
          </a:p>
        </p:txBody>
      </p:sp>
      <p:sp>
        <p:nvSpPr>
          <p:cNvPr id="5" name="Fußzeilenplatzhalter 4">
            <a:extLst>
              <a:ext uri="{FF2B5EF4-FFF2-40B4-BE49-F238E27FC236}">
                <a16:creationId xmlns:a16="http://schemas.microsoft.com/office/drawing/2014/main" id="{9F6E4EBB-3D68-6895-5FB3-BC24897C2E4D}"/>
              </a:ext>
            </a:extLst>
          </p:cNvPr>
          <p:cNvSpPr>
            <a:spLocks noGrp="1"/>
          </p:cNvSpPr>
          <p:nvPr>
            <p:ph type="ftr" sz="quarter" idx="11"/>
          </p:nvPr>
        </p:nvSpPr>
        <p:spPr/>
        <p:txBody>
          <a:bodyPr/>
          <a:lstStyle/>
          <a:p>
            <a:r>
              <a:rPr lang="de-AT" dirty="0"/>
              <a:t>Gerhard Kermer, DI Erich Schubert</a:t>
            </a:r>
          </a:p>
        </p:txBody>
      </p:sp>
      <p:sp>
        <p:nvSpPr>
          <p:cNvPr id="6" name="Foliennummernplatzhalter 5">
            <a:extLst>
              <a:ext uri="{FF2B5EF4-FFF2-40B4-BE49-F238E27FC236}">
                <a16:creationId xmlns:a16="http://schemas.microsoft.com/office/drawing/2014/main" id="{D9610F74-09DE-5D9E-4479-CB273A1D14BE}"/>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‹Nr.›</a:t>
            </a:fld>
            <a:endParaRPr lang="de-AT" dirty="0"/>
          </a:p>
        </p:txBody>
      </p:sp>
      <p:sp>
        <p:nvSpPr>
          <p:cNvPr id="7" name="Textfeld 6">
            <a:extLst>
              <a:ext uri="{FF2B5EF4-FFF2-40B4-BE49-F238E27FC236}">
                <a16:creationId xmlns:a16="http://schemas.microsoft.com/office/drawing/2014/main" id="{F12E816A-B6BD-DE09-CF80-FEBC7E288638}"/>
              </a:ext>
            </a:extLst>
          </p:cNvPr>
          <p:cNvSpPr txBox="1"/>
          <p:nvPr userDrawn="1"/>
        </p:nvSpPr>
        <p:spPr>
          <a:xfrm>
            <a:off x="242977" y="1621388"/>
            <a:ext cx="759124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2400" dirty="0"/>
              <a:t>Der Mond - Unser Begleiter</a:t>
            </a:r>
            <a:endParaRPr lang="de-DE" sz="2400" b="1" dirty="0">
              <a:solidFill>
                <a:srgbClr val="FF0000"/>
              </a:solidFill>
              <a:effectLst/>
              <a:latin typeface="Verdana" panose="020B0604030504040204" pitchFamily="34" charset="0"/>
              <a:ea typeface="Times New Roman" panose="02020603050405020304" pitchFamily="18" charset="0"/>
              <a:cs typeface="Arial" panose="020B0604020202020204" pitchFamily="34" charset="0"/>
            </a:endParaRPr>
          </a:p>
        </p:txBody>
      </p:sp>
      <p:sp>
        <p:nvSpPr>
          <p:cNvPr id="8" name="Textfeld 7">
            <a:extLst>
              <a:ext uri="{FF2B5EF4-FFF2-40B4-BE49-F238E27FC236}">
                <a16:creationId xmlns:a16="http://schemas.microsoft.com/office/drawing/2014/main" id="{610ADE50-E298-CB2C-6403-2206B73B7715}"/>
              </a:ext>
            </a:extLst>
          </p:cNvPr>
          <p:cNvSpPr txBox="1"/>
          <p:nvPr userDrawn="1"/>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13" name="Textfeld 12">
            <a:extLst>
              <a:ext uri="{FF2B5EF4-FFF2-40B4-BE49-F238E27FC236}">
                <a16:creationId xmlns:a16="http://schemas.microsoft.com/office/drawing/2014/main" id="{B44694B6-20D0-A106-4DD7-24180C42CCE3}"/>
              </a:ext>
            </a:extLst>
          </p:cNvPr>
          <p:cNvSpPr txBox="1"/>
          <p:nvPr userDrawn="1"/>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Beobachtbare Objekte am Himmel</a:t>
            </a:r>
          </a:p>
          <a:p>
            <a:endParaRPr lang="de-AT" dirty="0"/>
          </a:p>
        </p:txBody>
      </p:sp>
      <p:sp>
        <p:nvSpPr>
          <p:cNvPr id="16" name="Textfeld 15">
            <a:extLst>
              <a:ext uri="{FF2B5EF4-FFF2-40B4-BE49-F238E27FC236}">
                <a16:creationId xmlns:a16="http://schemas.microsoft.com/office/drawing/2014/main" id="{5C6A3F75-313A-30E4-B165-75CC71A3C961}"/>
              </a:ext>
            </a:extLst>
          </p:cNvPr>
          <p:cNvSpPr txBox="1"/>
          <p:nvPr userDrawn="1"/>
        </p:nvSpPr>
        <p:spPr>
          <a:xfrm>
            <a:off x="388189" y="2536166"/>
            <a:ext cx="8333117" cy="3724096"/>
          </a:xfrm>
          <a:prstGeom prst="rect">
            <a:avLst/>
          </a:prstGeom>
          <a:noFill/>
        </p:spPr>
        <p:txBody>
          <a:bodyPr wrap="square" rtlCol="0">
            <a:spAutoFit/>
          </a:bodyPr>
          <a:lstStyle/>
          <a:p>
            <a:pPr marL="0" indent="0">
              <a:buFont typeface="Arial" panose="020B0604020202020204" pitchFamily="34" charset="0"/>
              <a:buNone/>
            </a:pPr>
            <a:r>
              <a:rPr lang="de-DE" sz="2000" b="1" dirty="0"/>
              <a:t>Eine schematische Darstellung der Mondphasen</a:t>
            </a:r>
            <a:endParaRPr lang="de-DE" b="1" dirty="0"/>
          </a:p>
          <a:p>
            <a:pPr marL="0" indent="0">
              <a:buFont typeface="Arial" panose="020B0604020202020204" pitchFamily="34" charset="0"/>
              <a:buNone/>
            </a:pPr>
            <a:endParaRPr lang="de-AT" dirty="0"/>
          </a:p>
          <a:p>
            <a:pPr marL="285750" indent="-285750">
              <a:buFont typeface="Arial" panose="020B0604020202020204" pitchFamily="34" charset="0"/>
              <a:buChar char="•"/>
            </a:pPr>
            <a:r>
              <a:rPr lang="de-DE" b="1" dirty="0"/>
              <a:t>Neumond:</a:t>
            </a:r>
            <a:r>
              <a:rPr lang="de-DE" dirty="0"/>
              <a:t> Mond steht zwischen Erde und Sonne, uns zugewandte Seite unbeleuchtet.</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r>
              <a:rPr lang="de-DE" b="1" dirty="0"/>
              <a:t>1. Viertel:</a:t>
            </a:r>
            <a:r>
              <a:rPr lang="de-DE" dirty="0"/>
              <a:t> Rechte Hälfte des Mondes beleuchtet.</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r>
              <a:rPr lang="de-DE" b="1" dirty="0"/>
              <a:t>Vollmond:</a:t>
            </a:r>
            <a:r>
              <a:rPr lang="de-DE" dirty="0"/>
              <a:t> Erde steht zwischen Sonne und Mond, uns zugewandte Seite voll beleuchtet.</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r>
              <a:rPr lang="de-DE" b="1" dirty="0"/>
              <a:t>Letztes Viertel:</a:t>
            </a:r>
            <a:r>
              <a:rPr lang="de-DE" dirty="0"/>
              <a:t> Linke Hälfte des Mondes beleuchtet.</a:t>
            </a:r>
          </a:p>
          <a:p>
            <a:pPr marL="0" indent="0">
              <a:buFont typeface="Arial" panose="020B0604020202020204" pitchFamily="34" charset="0"/>
              <a:buNone/>
            </a:pPr>
            <a:endParaRPr lang="de-AT" dirty="0"/>
          </a:p>
          <a:p>
            <a:pPr marL="285750" indent="-285750">
              <a:buFont typeface="Arial" panose="020B0604020202020204" pitchFamily="34" charset="0"/>
              <a:buChar char="•"/>
            </a:pPr>
            <a:endParaRPr lang="de-AT" dirty="0"/>
          </a:p>
        </p:txBody>
      </p:sp>
    </p:spTree>
    <p:extLst>
      <p:ext uri="{BB962C8B-B14F-4D97-AF65-F5344CB8AC3E}">
        <p14:creationId xmlns:p14="http://schemas.microsoft.com/office/powerpoint/2010/main" val="39212407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9FE8A12B-F1B7-68FC-7E07-D5E66E21640C}"/>
              </a:ext>
            </a:extLst>
          </p:cNvPr>
          <p:cNvSpPr>
            <a:spLocks noGrp="1"/>
          </p:cNvSpPr>
          <p:nvPr>
            <p:ph type="dt" sz="half" idx="10"/>
          </p:nvPr>
        </p:nvSpPr>
        <p:spPr/>
        <p:txBody>
          <a:bodyPr/>
          <a:lstStyle/>
          <a:p>
            <a:fld id="{4800EEF2-9736-41B7-BCF5-42452ED09C3D}" type="datetimeFigureOut">
              <a:rPr lang="de-AT" smtClean="0"/>
              <a:t>08.04.2025</a:t>
            </a:fld>
            <a:endParaRPr lang="de-AT"/>
          </a:p>
        </p:txBody>
      </p:sp>
      <p:sp>
        <p:nvSpPr>
          <p:cNvPr id="3" name="Fußzeilenplatzhalter 2">
            <a:extLst>
              <a:ext uri="{FF2B5EF4-FFF2-40B4-BE49-F238E27FC236}">
                <a16:creationId xmlns:a16="http://schemas.microsoft.com/office/drawing/2014/main" id="{6E72698B-9D08-1686-643C-7CC69848471E}"/>
              </a:ext>
            </a:extLst>
          </p:cNvPr>
          <p:cNvSpPr>
            <a:spLocks noGrp="1"/>
          </p:cNvSpPr>
          <p:nvPr>
            <p:ph type="ftr" sz="quarter" idx="11"/>
          </p:nvPr>
        </p:nvSpPr>
        <p:spPr/>
        <p:txBody>
          <a:bodyPr/>
          <a:lstStyle/>
          <a:p>
            <a:endParaRPr lang="de-AT"/>
          </a:p>
        </p:txBody>
      </p:sp>
      <p:sp>
        <p:nvSpPr>
          <p:cNvPr id="4" name="Foliennummernplatzhalter 3">
            <a:extLst>
              <a:ext uri="{FF2B5EF4-FFF2-40B4-BE49-F238E27FC236}">
                <a16:creationId xmlns:a16="http://schemas.microsoft.com/office/drawing/2014/main" id="{32D6AF41-C393-71B3-CABB-715CEE6962A6}"/>
              </a:ext>
            </a:extLst>
          </p:cNvPr>
          <p:cNvSpPr>
            <a:spLocks noGrp="1"/>
          </p:cNvSpPr>
          <p:nvPr>
            <p:ph type="sldNum" sz="quarter" idx="12"/>
          </p:nvPr>
        </p:nvSpPr>
        <p:spPr/>
        <p:txBody>
          <a:bodyPr/>
          <a:lstStyle/>
          <a:p>
            <a:fld id="{DE3A1A2F-543A-4810-B38E-AB32B6F01561}" type="slidenum">
              <a:rPr lang="de-AT" smtClean="0"/>
              <a:t>‹Nr.›</a:t>
            </a:fld>
            <a:endParaRPr lang="de-AT"/>
          </a:p>
        </p:txBody>
      </p:sp>
    </p:spTree>
    <p:extLst>
      <p:ext uri="{BB962C8B-B14F-4D97-AF65-F5344CB8AC3E}">
        <p14:creationId xmlns:p14="http://schemas.microsoft.com/office/powerpoint/2010/main" val="110940763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4EDC77-8591-36BA-9E1E-535F8706EE73}"/>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de-AT"/>
          </a:p>
        </p:txBody>
      </p:sp>
      <p:sp>
        <p:nvSpPr>
          <p:cNvPr id="3" name="Inhaltsplatzhalter 2">
            <a:extLst>
              <a:ext uri="{FF2B5EF4-FFF2-40B4-BE49-F238E27FC236}">
                <a16:creationId xmlns:a16="http://schemas.microsoft.com/office/drawing/2014/main" id="{437C3242-068D-2A34-3E63-2A5786A7CC7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a:extLst>
              <a:ext uri="{FF2B5EF4-FFF2-40B4-BE49-F238E27FC236}">
                <a16:creationId xmlns:a16="http://schemas.microsoft.com/office/drawing/2014/main" id="{DB5B8F22-CFFA-C728-74A9-7F86758360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2A3D8653-5F0D-2B8E-A21D-1EC8788BC585}"/>
              </a:ext>
            </a:extLst>
          </p:cNvPr>
          <p:cNvSpPr>
            <a:spLocks noGrp="1"/>
          </p:cNvSpPr>
          <p:nvPr>
            <p:ph type="dt" sz="half" idx="10"/>
          </p:nvPr>
        </p:nvSpPr>
        <p:spPr/>
        <p:txBody>
          <a:bodyPr/>
          <a:lstStyle/>
          <a:p>
            <a:fld id="{4800EEF2-9736-41B7-BCF5-42452ED09C3D}" type="datetimeFigureOut">
              <a:rPr lang="de-AT" smtClean="0"/>
              <a:t>08.04.2025</a:t>
            </a:fld>
            <a:endParaRPr lang="de-AT"/>
          </a:p>
        </p:txBody>
      </p:sp>
      <p:sp>
        <p:nvSpPr>
          <p:cNvPr id="6" name="Fußzeilenplatzhalter 5">
            <a:extLst>
              <a:ext uri="{FF2B5EF4-FFF2-40B4-BE49-F238E27FC236}">
                <a16:creationId xmlns:a16="http://schemas.microsoft.com/office/drawing/2014/main" id="{716A3519-BD3E-8C2A-1C3B-F0A20B35CB64}"/>
              </a:ext>
            </a:extLst>
          </p:cNvPr>
          <p:cNvSpPr>
            <a:spLocks noGrp="1"/>
          </p:cNvSpPr>
          <p:nvPr>
            <p:ph type="ftr" sz="quarter" idx="11"/>
          </p:nvPr>
        </p:nvSpPr>
        <p:spPr/>
        <p:txBody>
          <a:bodyPr/>
          <a:lstStyle/>
          <a:p>
            <a:endParaRPr lang="de-AT"/>
          </a:p>
        </p:txBody>
      </p:sp>
      <p:sp>
        <p:nvSpPr>
          <p:cNvPr id="7" name="Foliennummernplatzhalter 6">
            <a:extLst>
              <a:ext uri="{FF2B5EF4-FFF2-40B4-BE49-F238E27FC236}">
                <a16:creationId xmlns:a16="http://schemas.microsoft.com/office/drawing/2014/main" id="{6A55F794-F3F7-9ED3-0E38-1FB547759C85}"/>
              </a:ext>
            </a:extLst>
          </p:cNvPr>
          <p:cNvSpPr>
            <a:spLocks noGrp="1"/>
          </p:cNvSpPr>
          <p:nvPr>
            <p:ph type="sldNum" sz="quarter" idx="12"/>
          </p:nvPr>
        </p:nvSpPr>
        <p:spPr/>
        <p:txBody>
          <a:bodyPr/>
          <a:lstStyle/>
          <a:p>
            <a:fld id="{DE3A1A2F-543A-4810-B38E-AB32B6F01561}" type="slidenum">
              <a:rPr lang="de-AT" smtClean="0"/>
              <a:t>‹Nr.›</a:t>
            </a:fld>
            <a:endParaRPr lang="de-AT"/>
          </a:p>
        </p:txBody>
      </p:sp>
    </p:spTree>
    <p:extLst>
      <p:ext uri="{BB962C8B-B14F-4D97-AF65-F5344CB8AC3E}">
        <p14:creationId xmlns:p14="http://schemas.microsoft.com/office/powerpoint/2010/main" val="3061944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89299F-05C5-6520-7B13-1FA8F21A8177}"/>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de-AT"/>
          </a:p>
        </p:txBody>
      </p:sp>
      <p:sp>
        <p:nvSpPr>
          <p:cNvPr id="3" name="Bildplatzhalter 2">
            <a:extLst>
              <a:ext uri="{FF2B5EF4-FFF2-40B4-BE49-F238E27FC236}">
                <a16:creationId xmlns:a16="http://schemas.microsoft.com/office/drawing/2014/main" id="{1B9247D9-0BAD-8DAC-6232-32E551BC21F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AT"/>
          </a:p>
        </p:txBody>
      </p:sp>
      <p:sp>
        <p:nvSpPr>
          <p:cNvPr id="4" name="Textplatzhalter 3">
            <a:extLst>
              <a:ext uri="{FF2B5EF4-FFF2-40B4-BE49-F238E27FC236}">
                <a16:creationId xmlns:a16="http://schemas.microsoft.com/office/drawing/2014/main" id="{EEAD02CE-8167-C0B3-BDE4-5E2167DE38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6AE6D0BD-D402-3DBE-A666-DA71F15D1151}"/>
              </a:ext>
            </a:extLst>
          </p:cNvPr>
          <p:cNvSpPr>
            <a:spLocks noGrp="1"/>
          </p:cNvSpPr>
          <p:nvPr>
            <p:ph type="dt" sz="half" idx="10"/>
          </p:nvPr>
        </p:nvSpPr>
        <p:spPr/>
        <p:txBody>
          <a:bodyPr/>
          <a:lstStyle/>
          <a:p>
            <a:fld id="{4800EEF2-9736-41B7-BCF5-42452ED09C3D}" type="datetimeFigureOut">
              <a:rPr lang="de-AT" smtClean="0"/>
              <a:t>08.04.2025</a:t>
            </a:fld>
            <a:endParaRPr lang="de-AT"/>
          </a:p>
        </p:txBody>
      </p:sp>
      <p:sp>
        <p:nvSpPr>
          <p:cNvPr id="6" name="Fußzeilenplatzhalter 5">
            <a:extLst>
              <a:ext uri="{FF2B5EF4-FFF2-40B4-BE49-F238E27FC236}">
                <a16:creationId xmlns:a16="http://schemas.microsoft.com/office/drawing/2014/main" id="{BCD300CE-CE72-4DA9-14ED-7C705CFE12C6}"/>
              </a:ext>
            </a:extLst>
          </p:cNvPr>
          <p:cNvSpPr>
            <a:spLocks noGrp="1"/>
          </p:cNvSpPr>
          <p:nvPr>
            <p:ph type="ftr" sz="quarter" idx="11"/>
          </p:nvPr>
        </p:nvSpPr>
        <p:spPr/>
        <p:txBody>
          <a:bodyPr/>
          <a:lstStyle/>
          <a:p>
            <a:endParaRPr lang="de-AT"/>
          </a:p>
        </p:txBody>
      </p:sp>
      <p:sp>
        <p:nvSpPr>
          <p:cNvPr id="7" name="Foliennummernplatzhalter 6">
            <a:extLst>
              <a:ext uri="{FF2B5EF4-FFF2-40B4-BE49-F238E27FC236}">
                <a16:creationId xmlns:a16="http://schemas.microsoft.com/office/drawing/2014/main" id="{A27E47CF-15DB-B830-77B5-EC4F3078511B}"/>
              </a:ext>
            </a:extLst>
          </p:cNvPr>
          <p:cNvSpPr>
            <a:spLocks noGrp="1"/>
          </p:cNvSpPr>
          <p:nvPr>
            <p:ph type="sldNum" sz="quarter" idx="12"/>
          </p:nvPr>
        </p:nvSpPr>
        <p:spPr/>
        <p:txBody>
          <a:bodyPr/>
          <a:lstStyle/>
          <a:p>
            <a:fld id="{DE3A1A2F-543A-4810-B38E-AB32B6F01561}" type="slidenum">
              <a:rPr lang="de-AT" smtClean="0"/>
              <a:t>‹Nr.›</a:t>
            </a:fld>
            <a:endParaRPr lang="de-AT"/>
          </a:p>
        </p:txBody>
      </p:sp>
    </p:spTree>
    <p:extLst>
      <p:ext uri="{BB962C8B-B14F-4D97-AF65-F5344CB8AC3E}">
        <p14:creationId xmlns:p14="http://schemas.microsoft.com/office/powerpoint/2010/main" val="348506406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8210F71-EC88-0EBD-56C8-C2586C08DCD8}"/>
              </a:ext>
            </a:extLst>
          </p:cNvPr>
          <p:cNvSpPr>
            <a:spLocks noGrp="1"/>
          </p:cNvSpPr>
          <p:nvPr>
            <p:ph type="title"/>
          </p:nvPr>
        </p:nvSpPr>
        <p:spPr/>
        <p:txBody>
          <a:bodyPr/>
          <a:lstStyle/>
          <a:p>
            <a:r>
              <a:rPr lang="de-DE"/>
              <a:t>Mastertitelformat bearbeiten</a:t>
            </a:r>
            <a:endParaRPr lang="de-AT"/>
          </a:p>
        </p:txBody>
      </p:sp>
      <p:sp>
        <p:nvSpPr>
          <p:cNvPr id="3" name="Vertikaler Textplatzhalter 2">
            <a:extLst>
              <a:ext uri="{FF2B5EF4-FFF2-40B4-BE49-F238E27FC236}">
                <a16:creationId xmlns:a16="http://schemas.microsoft.com/office/drawing/2014/main" id="{2CC1C4B7-CF06-FE64-151C-EBBE8C89B556}"/>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E1D6FD53-D6AC-A6FB-AC6E-DBA8BCCAD8CB}"/>
              </a:ext>
            </a:extLst>
          </p:cNvPr>
          <p:cNvSpPr>
            <a:spLocks noGrp="1"/>
          </p:cNvSpPr>
          <p:nvPr>
            <p:ph type="dt" sz="half" idx="10"/>
          </p:nvPr>
        </p:nvSpPr>
        <p:spPr/>
        <p:txBody>
          <a:bodyPr/>
          <a:lstStyle/>
          <a:p>
            <a:fld id="{4800EEF2-9736-41B7-BCF5-42452ED09C3D}" type="datetimeFigureOut">
              <a:rPr lang="de-AT" smtClean="0"/>
              <a:t>08.04.2025</a:t>
            </a:fld>
            <a:endParaRPr lang="de-AT"/>
          </a:p>
        </p:txBody>
      </p:sp>
      <p:sp>
        <p:nvSpPr>
          <p:cNvPr id="5" name="Fußzeilenplatzhalter 4">
            <a:extLst>
              <a:ext uri="{FF2B5EF4-FFF2-40B4-BE49-F238E27FC236}">
                <a16:creationId xmlns:a16="http://schemas.microsoft.com/office/drawing/2014/main" id="{E2B3765A-2B74-F6C2-CA41-1E88D9642830}"/>
              </a:ext>
            </a:extLst>
          </p:cNvPr>
          <p:cNvSpPr>
            <a:spLocks noGrp="1"/>
          </p:cNvSpPr>
          <p:nvPr>
            <p:ph type="ftr" sz="quarter" idx="11"/>
          </p:nvPr>
        </p:nvSpPr>
        <p:spPr/>
        <p:txBody>
          <a:bodyPr/>
          <a:lstStyle/>
          <a:p>
            <a:endParaRPr lang="de-AT"/>
          </a:p>
        </p:txBody>
      </p:sp>
      <p:sp>
        <p:nvSpPr>
          <p:cNvPr id="6" name="Foliennummernplatzhalter 5">
            <a:extLst>
              <a:ext uri="{FF2B5EF4-FFF2-40B4-BE49-F238E27FC236}">
                <a16:creationId xmlns:a16="http://schemas.microsoft.com/office/drawing/2014/main" id="{C11EEF57-92DD-1721-3336-FBA5214BFD96}"/>
              </a:ext>
            </a:extLst>
          </p:cNvPr>
          <p:cNvSpPr>
            <a:spLocks noGrp="1"/>
          </p:cNvSpPr>
          <p:nvPr>
            <p:ph type="sldNum" sz="quarter" idx="12"/>
          </p:nvPr>
        </p:nvSpPr>
        <p:spPr/>
        <p:txBody>
          <a:bodyPr/>
          <a:lstStyle/>
          <a:p>
            <a:fld id="{DE3A1A2F-543A-4810-B38E-AB32B6F01561}" type="slidenum">
              <a:rPr lang="de-AT" smtClean="0"/>
              <a:t>‹Nr.›</a:t>
            </a:fld>
            <a:endParaRPr lang="de-AT"/>
          </a:p>
        </p:txBody>
      </p:sp>
    </p:spTree>
    <p:extLst>
      <p:ext uri="{BB962C8B-B14F-4D97-AF65-F5344CB8AC3E}">
        <p14:creationId xmlns:p14="http://schemas.microsoft.com/office/powerpoint/2010/main" val="353702268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4D2E9989-7F60-B9DF-5B19-6C514817B55B}"/>
              </a:ext>
            </a:extLst>
          </p:cNvPr>
          <p:cNvSpPr>
            <a:spLocks noGrp="1"/>
          </p:cNvSpPr>
          <p:nvPr>
            <p:ph type="title" orient="vert"/>
          </p:nvPr>
        </p:nvSpPr>
        <p:spPr>
          <a:xfrm>
            <a:off x="8724900" y="365125"/>
            <a:ext cx="2628900" cy="5811838"/>
          </a:xfrm>
        </p:spPr>
        <p:txBody>
          <a:bodyPr vert="eaVert"/>
          <a:lstStyle/>
          <a:p>
            <a:r>
              <a:rPr lang="de-DE"/>
              <a:t>Mastertitelformat bearbeiten</a:t>
            </a:r>
            <a:endParaRPr lang="de-AT"/>
          </a:p>
        </p:txBody>
      </p:sp>
      <p:sp>
        <p:nvSpPr>
          <p:cNvPr id="3" name="Vertikaler Textplatzhalter 2">
            <a:extLst>
              <a:ext uri="{FF2B5EF4-FFF2-40B4-BE49-F238E27FC236}">
                <a16:creationId xmlns:a16="http://schemas.microsoft.com/office/drawing/2014/main" id="{ED4C70C5-FAD4-4736-26D6-F67210A2CF0E}"/>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C7F7880A-4A5E-26A7-AFE1-A9DAE371C9D4}"/>
              </a:ext>
            </a:extLst>
          </p:cNvPr>
          <p:cNvSpPr>
            <a:spLocks noGrp="1"/>
          </p:cNvSpPr>
          <p:nvPr>
            <p:ph type="dt" sz="half" idx="10"/>
          </p:nvPr>
        </p:nvSpPr>
        <p:spPr/>
        <p:txBody>
          <a:bodyPr/>
          <a:lstStyle/>
          <a:p>
            <a:fld id="{4800EEF2-9736-41B7-BCF5-42452ED09C3D}" type="datetimeFigureOut">
              <a:rPr lang="de-AT" smtClean="0"/>
              <a:t>08.04.2025</a:t>
            </a:fld>
            <a:endParaRPr lang="de-AT"/>
          </a:p>
        </p:txBody>
      </p:sp>
      <p:sp>
        <p:nvSpPr>
          <p:cNvPr id="5" name="Fußzeilenplatzhalter 4">
            <a:extLst>
              <a:ext uri="{FF2B5EF4-FFF2-40B4-BE49-F238E27FC236}">
                <a16:creationId xmlns:a16="http://schemas.microsoft.com/office/drawing/2014/main" id="{154F1FBC-0A65-5DDE-A472-8D4A7A090B8A}"/>
              </a:ext>
            </a:extLst>
          </p:cNvPr>
          <p:cNvSpPr>
            <a:spLocks noGrp="1"/>
          </p:cNvSpPr>
          <p:nvPr>
            <p:ph type="ftr" sz="quarter" idx="11"/>
          </p:nvPr>
        </p:nvSpPr>
        <p:spPr/>
        <p:txBody>
          <a:bodyPr/>
          <a:lstStyle/>
          <a:p>
            <a:endParaRPr lang="de-AT"/>
          </a:p>
        </p:txBody>
      </p:sp>
      <p:sp>
        <p:nvSpPr>
          <p:cNvPr id="6" name="Foliennummernplatzhalter 5">
            <a:extLst>
              <a:ext uri="{FF2B5EF4-FFF2-40B4-BE49-F238E27FC236}">
                <a16:creationId xmlns:a16="http://schemas.microsoft.com/office/drawing/2014/main" id="{3E765210-A961-1267-0381-F34E5802DD16}"/>
              </a:ext>
            </a:extLst>
          </p:cNvPr>
          <p:cNvSpPr>
            <a:spLocks noGrp="1"/>
          </p:cNvSpPr>
          <p:nvPr>
            <p:ph type="sldNum" sz="quarter" idx="12"/>
          </p:nvPr>
        </p:nvSpPr>
        <p:spPr/>
        <p:txBody>
          <a:bodyPr/>
          <a:lstStyle/>
          <a:p>
            <a:fld id="{DE3A1A2F-543A-4810-B38E-AB32B6F01561}" type="slidenum">
              <a:rPr lang="de-AT" smtClean="0"/>
              <a:t>‹Nr.›</a:t>
            </a:fld>
            <a:endParaRPr lang="de-AT"/>
          </a:p>
        </p:txBody>
      </p:sp>
    </p:spTree>
    <p:extLst>
      <p:ext uri="{BB962C8B-B14F-4D97-AF65-F5344CB8AC3E}">
        <p14:creationId xmlns:p14="http://schemas.microsoft.com/office/powerpoint/2010/main" val="16533982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Antares">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0A57FBAE-9C44-F630-D368-1B722D1F2EC3}"/>
              </a:ext>
            </a:extLst>
          </p:cNvPr>
          <p:cNvSpPr>
            <a:spLocks noGrp="1"/>
          </p:cNvSpPr>
          <p:nvPr>
            <p:ph type="dt" sz="half" idx="10"/>
          </p:nvPr>
        </p:nvSpPr>
        <p:spPr/>
        <p:txBody>
          <a:bodyPr/>
          <a:lstStyle>
            <a:lvl1pPr>
              <a:defRPr/>
            </a:lvl1pPr>
          </a:lstStyle>
          <a:p>
            <a:r>
              <a:rPr lang="de-AT" dirty="0"/>
              <a:t>10.4.2025</a:t>
            </a:r>
          </a:p>
        </p:txBody>
      </p:sp>
      <p:sp>
        <p:nvSpPr>
          <p:cNvPr id="5" name="Fußzeilenplatzhalter 4">
            <a:extLst>
              <a:ext uri="{FF2B5EF4-FFF2-40B4-BE49-F238E27FC236}">
                <a16:creationId xmlns:a16="http://schemas.microsoft.com/office/drawing/2014/main" id="{9F6E4EBB-3D68-6895-5FB3-BC24897C2E4D}"/>
              </a:ext>
            </a:extLst>
          </p:cNvPr>
          <p:cNvSpPr>
            <a:spLocks noGrp="1"/>
          </p:cNvSpPr>
          <p:nvPr>
            <p:ph type="ftr" sz="quarter" idx="11"/>
          </p:nvPr>
        </p:nvSpPr>
        <p:spPr/>
        <p:txBody>
          <a:bodyPr/>
          <a:lstStyle/>
          <a:p>
            <a:r>
              <a:rPr lang="de-AT" dirty="0"/>
              <a:t>Gerhard Kermer, DI Erich Schubert</a:t>
            </a:r>
          </a:p>
        </p:txBody>
      </p:sp>
      <p:sp>
        <p:nvSpPr>
          <p:cNvPr id="6" name="Foliennummernplatzhalter 5">
            <a:extLst>
              <a:ext uri="{FF2B5EF4-FFF2-40B4-BE49-F238E27FC236}">
                <a16:creationId xmlns:a16="http://schemas.microsoft.com/office/drawing/2014/main" id="{D9610F74-09DE-5D9E-4479-CB273A1D14BE}"/>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‹Nr.›</a:t>
            </a:fld>
            <a:endParaRPr lang="de-AT" dirty="0"/>
          </a:p>
        </p:txBody>
      </p:sp>
      <p:sp>
        <p:nvSpPr>
          <p:cNvPr id="7" name="Textfeld 6">
            <a:extLst>
              <a:ext uri="{FF2B5EF4-FFF2-40B4-BE49-F238E27FC236}">
                <a16:creationId xmlns:a16="http://schemas.microsoft.com/office/drawing/2014/main" id="{F12E816A-B6BD-DE09-CF80-FEBC7E288638}"/>
              </a:ext>
            </a:extLst>
          </p:cNvPr>
          <p:cNvSpPr txBox="1"/>
          <p:nvPr userDrawn="1"/>
        </p:nvSpPr>
        <p:spPr>
          <a:xfrm>
            <a:off x="242977" y="1621388"/>
            <a:ext cx="759124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2400" dirty="0"/>
              <a:t>Sonnen- und Mondfinsternisse</a:t>
            </a:r>
            <a:endParaRPr lang="de-DE" sz="2400" b="1" dirty="0">
              <a:solidFill>
                <a:srgbClr val="FF0000"/>
              </a:solidFill>
              <a:effectLst/>
              <a:latin typeface="Verdana" panose="020B0604030504040204" pitchFamily="34" charset="0"/>
              <a:ea typeface="Times New Roman" panose="02020603050405020304" pitchFamily="18" charset="0"/>
              <a:cs typeface="Arial" panose="020B0604020202020204" pitchFamily="34" charset="0"/>
            </a:endParaRPr>
          </a:p>
        </p:txBody>
      </p:sp>
      <p:sp>
        <p:nvSpPr>
          <p:cNvPr id="8" name="Textfeld 7">
            <a:extLst>
              <a:ext uri="{FF2B5EF4-FFF2-40B4-BE49-F238E27FC236}">
                <a16:creationId xmlns:a16="http://schemas.microsoft.com/office/drawing/2014/main" id="{610ADE50-E298-CB2C-6403-2206B73B7715}"/>
              </a:ext>
            </a:extLst>
          </p:cNvPr>
          <p:cNvSpPr txBox="1"/>
          <p:nvPr userDrawn="1"/>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13" name="Textfeld 12">
            <a:extLst>
              <a:ext uri="{FF2B5EF4-FFF2-40B4-BE49-F238E27FC236}">
                <a16:creationId xmlns:a16="http://schemas.microsoft.com/office/drawing/2014/main" id="{B44694B6-20D0-A106-4DD7-24180C42CCE3}"/>
              </a:ext>
            </a:extLst>
          </p:cNvPr>
          <p:cNvSpPr txBox="1"/>
          <p:nvPr userDrawn="1"/>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Beobachtbare Objekte am Himmel</a:t>
            </a:r>
          </a:p>
          <a:p>
            <a:endParaRPr lang="de-AT" dirty="0"/>
          </a:p>
        </p:txBody>
      </p:sp>
      <p:sp>
        <p:nvSpPr>
          <p:cNvPr id="16" name="Textfeld 15">
            <a:extLst>
              <a:ext uri="{FF2B5EF4-FFF2-40B4-BE49-F238E27FC236}">
                <a16:creationId xmlns:a16="http://schemas.microsoft.com/office/drawing/2014/main" id="{5C6A3F75-313A-30E4-B165-75CC71A3C961}"/>
              </a:ext>
            </a:extLst>
          </p:cNvPr>
          <p:cNvSpPr txBox="1"/>
          <p:nvPr userDrawn="1"/>
        </p:nvSpPr>
        <p:spPr>
          <a:xfrm>
            <a:off x="388189" y="2536166"/>
            <a:ext cx="8333117" cy="2616101"/>
          </a:xfrm>
          <a:prstGeom prst="rect">
            <a:avLst/>
          </a:prstGeom>
          <a:noFill/>
        </p:spPr>
        <p:txBody>
          <a:bodyPr wrap="square" rtlCol="0">
            <a:spAutoFit/>
          </a:bodyPr>
          <a:lstStyle/>
          <a:p>
            <a:pPr marL="0" indent="0">
              <a:buFont typeface="Arial" panose="020B0604020202020204" pitchFamily="34" charset="0"/>
              <a:buNone/>
            </a:pPr>
            <a:r>
              <a:rPr lang="de-AT" sz="2000" b="1" dirty="0"/>
              <a:t>Spektakuläre Himmelsereignisse</a:t>
            </a:r>
          </a:p>
          <a:p>
            <a:pPr marL="0" indent="0">
              <a:buFont typeface="Arial" panose="020B0604020202020204" pitchFamily="34" charset="0"/>
              <a:buNone/>
            </a:pPr>
            <a:endParaRPr lang="de-AT" b="1" dirty="0"/>
          </a:p>
          <a:p>
            <a:pPr marL="285750" indent="-285750">
              <a:buFont typeface="Arial" panose="020B0604020202020204" pitchFamily="34" charset="0"/>
              <a:buChar char="•"/>
            </a:pPr>
            <a:r>
              <a:rPr lang="de-DE" b="1" dirty="0"/>
              <a:t>Sonnenfinsternis (Neumond):</a:t>
            </a:r>
            <a:r>
              <a:rPr lang="de-DE" dirty="0"/>
              <a:t> Der Mond schiebt sich zwischen Sonne und Erde und verdeckt die Sonnenscheibe teilweise oder vollständig.</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r>
              <a:rPr lang="de-DE" b="1" dirty="0"/>
              <a:t>Mondfinsternis (Vollmond):</a:t>
            </a:r>
            <a:r>
              <a:rPr lang="de-DE" dirty="0"/>
              <a:t> Die Erde schiebt sich zwischen Sonne und Mond und wirft einen Schatten auf den Mond.</a:t>
            </a:r>
            <a:endParaRPr lang="de-AT" dirty="0"/>
          </a:p>
          <a:p>
            <a:pPr marL="285750" indent="-285750">
              <a:buFont typeface="Arial" panose="020B0604020202020204" pitchFamily="34" charset="0"/>
              <a:buChar char="•"/>
            </a:pPr>
            <a:endParaRPr lang="de-AT" dirty="0"/>
          </a:p>
        </p:txBody>
      </p:sp>
    </p:spTree>
    <p:extLst>
      <p:ext uri="{BB962C8B-B14F-4D97-AF65-F5344CB8AC3E}">
        <p14:creationId xmlns:p14="http://schemas.microsoft.com/office/powerpoint/2010/main" val="1162877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Antares">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0A57FBAE-9C44-F630-D368-1B722D1F2EC3}"/>
              </a:ext>
            </a:extLst>
          </p:cNvPr>
          <p:cNvSpPr>
            <a:spLocks noGrp="1"/>
          </p:cNvSpPr>
          <p:nvPr>
            <p:ph type="dt" sz="half" idx="10"/>
          </p:nvPr>
        </p:nvSpPr>
        <p:spPr/>
        <p:txBody>
          <a:bodyPr/>
          <a:lstStyle>
            <a:lvl1pPr>
              <a:defRPr/>
            </a:lvl1pPr>
          </a:lstStyle>
          <a:p>
            <a:r>
              <a:rPr lang="de-AT" dirty="0"/>
              <a:t>10.4.2025</a:t>
            </a:r>
          </a:p>
        </p:txBody>
      </p:sp>
      <p:sp>
        <p:nvSpPr>
          <p:cNvPr id="5" name="Fußzeilenplatzhalter 4">
            <a:extLst>
              <a:ext uri="{FF2B5EF4-FFF2-40B4-BE49-F238E27FC236}">
                <a16:creationId xmlns:a16="http://schemas.microsoft.com/office/drawing/2014/main" id="{9F6E4EBB-3D68-6895-5FB3-BC24897C2E4D}"/>
              </a:ext>
            </a:extLst>
          </p:cNvPr>
          <p:cNvSpPr>
            <a:spLocks noGrp="1"/>
          </p:cNvSpPr>
          <p:nvPr>
            <p:ph type="ftr" sz="quarter" idx="11"/>
          </p:nvPr>
        </p:nvSpPr>
        <p:spPr/>
        <p:txBody>
          <a:bodyPr/>
          <a:lstStyle/>
          <a:p>
            <a:r>
              <a:rPr lang="de-AT" dirty="0"/>
              <a:t>Gerhard Kermer, DI Erich Schubert</a:t>
            </a:r>
          </a:p>
        </p:txBody>
      </p:sp>
      <p:sp>
        <p:nvSpPr>
          <p:cNvPr id="6" name="Foliennummernplatzhalter 5">
            <a:extLst>
              <a:ext uri="{FF2B5EF4-FFF2-40B4-BE49-F238E27FC236}">
                <a16:creationId xmlns:a16="http://schemas.microsoft.com/office/drawing/2014/main" id="{D9610F74-09DE-5D9E-4479-CB273A1D14BE}"/>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‹Nr.›</a:t>
            </a:fld>
            <a:endParaRPr lang="de-AT" dirty="0"/>
          </a:p>
        </p:txBody>
      </p:sp>
      <p:sp>
        <p:nvSpPr>
          <p:cNvPr id="7" name="Textfeld 6">
            <a:extLst>
              <a:ext uri="{FF2B5EF4-FFF2-40B4-BE49-F238E27FC236}">
                <a16:creationId xmlns:a16="http://schemas.microsoft.com/office/drawing/2014/main" id="{F12E816A-B6BD-DE09-CF80-FEBC7E288638}"/>
              </a:ext>
            </a:extLst>
          </p:cNvPr>
          <p:cNvSpPr txBox="1"/>
          <p:nvPr userDrawn="1"/>
        </p:nvSpPr>
        <p:spPr>
          <a:xfrm>
            <a:off x="242977" y="1621388"/>
            <a:ext cx="759124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2400" dirty="0"/>
              <a:t>Planeten - Wanderer am Himmel</a:t>
            </a:r>
            <a:endParaRPr lang="de-DE" sz="2400" b="1" dirty="0">
              <a:solidFill>
                <a:srgbClr val="FF0000"/>
              </a:solidFill>
              <a:effectLst/>
              <a:latin typeface="Verdana" panose="020B0604030504040204" pitchFamily="34" charset="0"/>
              <a:ea typeface="Times New Roman" panose="02020603050405020304" pitchFamily="18" charset="0"/>
              <a:cs typeface="Arial" panose="020B0604020202020204" pitchFamily="34" charset="0"/>
            </a:endParaRPr>
          </a:p>
        </p:txBody>
      </p:sp>
      <p:sp>
        <p:nvSpPr>
          <p:cNvPr id="8" name="Textfeld 7">
            <a:extLst>
              <a:ext uri="{FF2B5EF4-FFF2-40B4-BE49-F238E27FC236}">
                <a16:creationId xmlns:a16="http://schemas.microsoft.com/office/drawing/2014/main" id="{610ADE50-E298-CB2C-6403-2206B73B7715}"/>
              </a:ext>
            </a:extLst>
          </p:cNvPr>
          <p:cNvSpPr txBox="1"/>
          <p:nvPr userDrawn="1"/>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13" name="Textfeld 12">
            <a:extLst>
              <a:ext uri="{FF2B5EF4-FFF2-40B4-BE49-F238E27FC236}">
                <a16:creationId xmlns:a16="http://schemas.microsoft.com/office/drawing/2014/main" id="{B44694B6-20D0-A106-4DD7-24180C42CCE3}"/>
              </a:ext>
            </a:extLst>
          </p:cNvPr>
          <p:cNvSpPr txBox="1"/>
          <p:nvPr userDrawn="1"/>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Beobachtbare Objekte am Himmel</a:t>
            </a:r>
          </a:p>
          <a:p>
            <a:endParaRPr lang="de-AT" dirty="0"/>
          </a:p>
        </p:txBody>
      </p:sp>
      <p:sp>
        <p:nvSpPr>
          <p:cNvPr id="16" name="Textfeld 15">
            <a:extLst>
              <a:ext uri="{FF2B5EF4-FFF2-40B4-BE49-F238E27FC236}">
                <a16:creationId xmlns:a16="http://schemas.microsoft.com/office/drawing/2014/main" id="{5C6A3F75-313A-30E4-B165-75CC71A3C961}"/>
              </a:ext>
            </a:extLst>
          </p:cNvPr>
          <p:cNvSpPr txBox="1"/>
          <p:nvPr userDrawn="1"/>
        </p:nvSpPr>
        <p:spPr>
          <a:xfrm>
            <a:off x="388189" y="2536166"/>
            <a:ext cx="8333117" cy="3724096"/>
          </a:xfrm>
          <a:prstGeom prst="rect">
            <a:avLst/>
          </a:prstGeom>
          <a:noFill/>
        </p:spPr>
        <p:txBody>
          <a:bodyPr wrap="square" rtlCol="0">
            <a:spAutoFit/>
          </a:bodyPr>
          <a:lstStyle/>
          <a:p>
            <a:pPr marL="0" indent="0">
              <a:buFont typeface="Arial" panose="020B0604020202020204" pitchFamily="34" charset="0"/>
              <a:buNone/>
            </a:pPr>
            <a:r>
              <a:rPr lang="de-DE" sz="2000" b="1" dirty="0"/>
              <a:t>Die acht Planeten unseres Sonnensystems</a:t>
            </a:r>
          </a:p>
          <a:p>
            <a:pPr marL="0" indent="0">
              <a:buFont typeface="Arial" panose="020B0604020202020204" pitchFamily="34" charset="0"/>
              <a:buNone/>
            </a:pPr>
            <a:endParaRPr lang="de-AT" b="1" dirty="0"/>
          </a:p>
          <a:p>
            <a:pPr marL="285750" indent="-285750">
              <a:buFont typeface="Arial" panose="020B0604020202020204" pitchFamily="34" charset="0"/>
              <a:buChar char="•"/>
            </a:pPr>
            <a:r>
              <a:rPr lang="de-DE" b="1" dirty="0"/>
              <a:t>Freiäugig sichtbar:</a:t>
            </a:r>
            <a:r>
              <a:rPr lang="de-DE" dirty="0"/>
              <a:t> Merkur (schwierig), Venus (Abend-/Morgenstern), Mars (rötlich), Jupiter (hell), Saturn (mit Ringstruktur bei gutem Sehen).</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r>
              <a:rPr lang="de-DE" b="1" dirty="0"/>
              <a:t>Mit Fernglas sichtbar:</a:t>
            </a:r>
            <a:r>
              <a:rPr lang="de-DE" dirty="0"/>
              <a:t> Uranus (als blassgrünes Scheibchen).</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r>
              <a:rPr lang="de-DE" b="1" dirty="0"/>
              <a:t>Mit Teleskop sichtbar:</a:t>
            </a:r>
            <a:r>
              <a:rPr lang="de-DE" dirty="0"/>
              <a:t> Neptun (als blaues Scheibchen).</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r>
              <a:rPr lang="de-DE" b="1" dirty="0"/>
              <a:t>Merksatz:</a:t>
            </a:r>
            <a:r>
              <a:rPr lang="de-DE" dirty="0"/>
              <a:t> Mein Vater erklärt mir jeden Sonntag unsere neun Planeten (alte Eselsbrücke mit Pluto).</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r>
              <a:rPr lang="de-AT" b="1" dirty="0"/>
              <a:t>Die 8 Planeten:</a:t>
            </a:r>
            <a:r>
              <a:rPr lang="de-AT" dirty="0"/>
              <a:t> Merkur, Venus, Erde, Mars, Jupiter, Saturn, Uranus, Neptun.</a:t>
            </a:r>
          </a:p>
        </p:txBody>
      </p:sp>
    </p:spTree>
    <p:extLst>
      <p:ext uri="{BB962C8B-B14F-4D97-AF65-F5344CB8AC3E}">
        <p14:creationId xmlns:p14="http://schemas.microsoft.com/office/powerpoint/2010/main" val="18158509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Antares">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0A57FBAE-9C44-F630-D368-1B722D1F2EC3}"/>
              </a:ext>
            </a:extLst>
          </p:cNvPr>
          <p:cNvSpPr>
            <a:spLocks noGrp="1"/>
          </p:cNvSpPr>
          <p:nvPr>
            <p:ph type="dt" sz="half" idx="10"/>
          </p:nvPr>
        </p:nvSpPr>
        <p:spPr/>
        <p:txBody>
          <a:bodyPr/>
          <a:lstStyle>
            <a:lvl1pPr>
              <a:defRPr/>
            </a:lvl1pPr>
          </a:lstStyle>
          <a:p>
            <a:r>
              <a:rPr lang="de-AT" dirty="0"/>
              <a:t>10.4.2025</a:t>
            </a:r>
          </a:p>
        </p:txBody>
      </p:sp>
      <p:sp>
        <p:nvSpPr>
          <p:cNvPr id="5" name="Fußzeilenplatzhalter 4">
            <a:extLst>
              <a:ext uri="{FF2B5EF4-FFF2-40B4-BE49-F238E27FC236}">
                <a16:creationId xmlns:a16="http://schemas.microsoft.com/office/drawing/2014/main" id="{9F6E4EBB-3D68-6895-5FB3-BC24897C2E4D}"/>
              </a:ext>
            </a:extLst>
          </p:cNvPr>
          <p:cNvSpPr>
            <a:spLocks noGrp="1"/>
          </p:cNvSpPr>
          <p:nvPr>
            <p:ph type="ftr" sz="quarter" idx="11"/>
          </p:nvPr>
        </p:nvSpPr>
        <p:spPr/>
        <p:txBody>
          <a:bodyPr/>
          <a:lstStyle/>
          <a:p>
            <a:r>
              <a:rPr lang="de-AT" dirty="0"/>
              <a:t>Gerhard Kermer, DI Erich Schubert</a:t>
            </a:r>
          </a:p>
        </p:txBody>
      </p:sp>
      <p:sp>
        <p:nvSpPr>
          <p:cNvPr id="6" name="Foliennummernplatzhalter 5">
            <a:extLst>
              <a:ext uri="{FF2B5EF4-FFF2-40B4-BE49-F238E27FC236}">
                <a16:creationId xmlns:a16="http://schemas.microsoft.com/office/drawing/2014/main" id="{D9610F74-09DE-5D9E-4479-CB273A1D14BE}"/>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‹Nr.›</a:t>
            </a:fld>
            <a:endParaRPr lang="de-AT" dirty="0"/>
          </a:p>
        </p:txBody>
      </p:sp>
      <p:sp>
        <p:nvSpPr>
          <p:cNvPr id="7" name="Textfeld 6">
            <a:extLst>
              <a:ext uri="{FF2B5EF4-FFF2-40B4-BE49-F238E27FC236}">
                <a16:creationId xmlns:a16="http://schemas.microsoft.com/office/drawing/2014/main" id="{F12E816A-B6BD-DE09-CF80-FEBC7E288638}"/>
              </a:ext>
            </a:extLst>
          </p:cNvPr>
          <p:cNvSpPr txBox="1"/>
          <p:nvPr userDrawn="1"/>
        </p:nvSpPr>
        <p:spPr>
          <a:xfrm>
            <a:off x="242977" y="1621388"/>
            <a:ext cx="759124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2400" dirty="0"/>
              <a:t>Warum Pluto kein Planet mehr ist</a:t>
            </a:r>
            <a:endParaRPr lang="de-DE" sz="2400" b="1" dirty="0">
              <a:solidFill>
                <a:srgbClr val="FF0000"/>
              </a:solidFill>
              <a:effectLst/>
              <a:latin typeface="Verdana" panose="020B0604030504040204" pitchFamily="34" charset="0"/>
              <a:ea typeface="Times New Roman" panose="02020603050405020304" pitchFamily="18" charset="0"/>
              <a:cs typeface="Arial" panose="020B0604020202020204" pitchFamily="34" charset="0"/>
            </a:endParaRPr>
          </a:p>
        </p:txBody>
      </p:sp>
      <p:sp>
        <p:nvSpPr>
          <p:cNvPr id="8" name="Textfeld 7">
            <a:extLst>
              <a:ext uri="{FF2B5EF4-FFF2-40B4-BE49-F238E27FC236}">
                <a16:creationId xmlns:a16="http://schemas.microsoft.com/office/drawing/2014/main" id="{610ADE50-E298-CB2C-6403-2206B73B7715}"/>
              </a:ext>
            </a:extLst>
          </p:cNvPr>
          <p:cNvSpPr txBox="1"/>
          <p:nvPr userDrawn="1"/>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13" name="Textfeld 12">
            <a:extLst>
              <a:ext uri="{FF2B5EF4-FFF2-40B4-BE49-F238E27FC236}">
                <a16:creationId xmlns:a16="http://schemas.microsoft.com/office/drawing/2014/main" id="{B44694B6-20D0-A106-4DD7-24180C42CCE3}"/>
              </a:ext>
            </a:extLst>
          </p:cNvPr>
          <p:cNvSpPr txBox="1"/>
          <p:nvPr userDrawn="1"/>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Beobachtbare Objekte am Himmel</a:t>
            </a:r>
          </a:p>
          <a:p>
            <a:endParaRPr lang="de-AT" dirty="0"/>
          </a:p>
        </p:txBody>
      </p:sp>
      <p:sp>
        <p:nvSpPr>
          <p:cNvPr id="16" name="Textfeld 15">
            <a:extLst>
              <a:ext uri="{FF2B5EF4-FFF2-40B4-BE49-F238E27FC236}">
                <a16:creationId xmlns:a16="http://schemas.microsoft.com/office/drawing/2014/main" id="{5C6A3F75-313A-30E4-B165-75CC71A3C961}"/>
              </a:ext>
            </a:extLst>
          </p:cNvPr>
          <p:cNvSpPr txBox="1"/>
          <p:nvPr userDrawn="1"/>
        </p:nvSpPr>
        <p:spPr>
          <a:xfrm>
            <a:off x="388189" y="2536166"/>
            <a:ext cx="8333117" cy="3724096"/>
          </a:xfrm>
          <a:prstGeom prst="rect">
            <a:avLst/>
          </a:prstGeom>
          <a:noFill/>
        </p:spPr>
        <p:txBody>
          <a:bodyPr wrap="square" rtlCol="0">
            <a:spAutoFit/>
          </a:bodyPr>
          <a:lstStyle/>
          <a:p>
            <a:pPr marL="0" indent="0">
              <a:buFont typeface="Arial" panose="020B0604020202020204" pitchFamily="34" charset="0"/>
              <a:buNone/>
            </a:pPr>
            <a:r>
              <a:rPr lang="de-AT" sz="2000" b="1" dirty="0"/>
              <a:t>Pluto - Ein Zwergplanet</a:t>
            </a:r>
            <a:endParaRPr lang="de-DE" sz="2000" b="1" dirty="0"/>
          </a:p>
          <a:p>
            <a:pPr marL="0" indent="0">
              <a:buFont typeface="Arial" panose="020B0604020202020204" pitchFamily="34" charset="0"/>
              <a:buNone/>
            </a:pPr>
            <a:endParaRPr lang="de-AT" b="1" dirty="0"/>
          </a:p>
          <a:p>
            <a:pPr>
              <a:buFont typeface="+mj-lt"/>
              <a:buAutoNum type="arabicPeriod"/>
            </a:pPr>
            <a:r>
              <a:rPr lang="de-DE" b="1" dirty="0"/>
              <a:t>Definition eines Planeten (IAU, 2006):</a:t>
            </a:r>
          </a:p>
          <a:p>
            <a:pPr>
              <a:buFont typeface="+mj-lt"/>
              <a:buAutoNum type="arabicPeriod"/>
            </a:pPr>
            <a:endParaRPr lang="de-DE" dirty="0"/>
          </a:p>
          <a:p>
            <a:pPr marL="285750" indent="-285750">
              <a:buFont typeface="Arial" panose="020B0604020202020204" pitchFamily="34" charset="0"/>
              <a:buChar char="•"/>
            </a:pPr>
            <a:r>
              <a:rPr lang="de-DE" dirty="0"/>
              <a:t>Umläuft die Sonne.</a:t>
            </a:r>
          </a:p>
          <a:p>
            <a:pPr marL="285750" indent="-285750">
              <a:buFont typeface="Arial" panose="020B0604020202020204" pitchFamily="34" charset="0"/>
              <a:buChar char="•"/>
            </a:pPr>
            <a:r>
              <a:rPr lang="de-DE" dirty="0"/>
              <a:t>Ist ausreichend massereich, um durch seine eigene Schwerkraft eine nahezu runde Form anzunehmen (hydrostatisches Gleichgewicht).</a:t>
            </a:r>
          </a:p>
          <a:p>
            <a:pPr marL="285750" indent="-285750">
              <a:buFont typeface="Arial" panose="020B0604020202020204" pitchFamily="34" charset="0"/>
              <a:buChar char="•"/>
            </a:pPr>
            <a:r>
              <a:rPr lang="de-DE" dirty="0"/>
              <a:t>Hat die Umgebung seiner Umlaufbahn von anderem Material freigeräumt.</a:t>
            </a:r>
          </a:p>
          <a:p>
            <a:pPr marL="285750" indent="-285750">
              <a:buFont typeface="Arial" panose="020B0604020202020204" pitchFamily="34" charset="0"/>
              <a:buChar char="•"/>
            </a:pPr>
            <a:r>
              <a:rPr lang="de-DE" dirty="0"/>
              <a:t>Läuft auf einem eigenen (</a:t>
            </a:r>
            <a:r>
              <a:rPr lang="de-DE" dirty="0" err="1"/>
              <a:t>ungekreuzten</a:t>
            </a:r>
            <a:r>
              <a:rPr lang="de-DE" dirty="0"/>
              <a:t>) Orbit</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r>
              <a:rPr lang="de-DE" b="1" dirty="0"/>
              <a:t>Warum Pluto kein Planet ist:</a:t>
            </a:r>
            <a:r>
              <a:rPr lang="de-DE" dirty="0"/>
              <a:t> Pluto hat seine Umlaufbahn nicht von anderen Objekten freigeräumt (viele ähnliche Objekte im Kuipergürtel).</a:t>
            </a:r>
          </a:p>
        </p:txBody>
      </p:sp>
    </p:spTree>
    <p:extLst>
      <p:ext uri="{BB962C8B-B14F-4D97-AF65-F5344CB8AC3E}">
        <p14:creationId xmlns:p14="http://schemas.microsoft.com/office/powerpoint/2010/main" val="42098289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9_Antares">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0A57FBAE-9C44-F630-D368-1B722D1F2EC3}"/>
              </a:ext>
            </a:extLst>
          </p:cNvPr>
          <p:cNvSpPr>
            <a:spLocks noGrp="1"/>
          </p:cNvSpPr>
          <p:nvPr>
            <p:ph type="dt" sz="half" idx="10"/>
          </p:nvPr>
        </p:nvSpPr>
        <p:spPr/>
        <p:txBody>
          <a:bodyPr/>
          <a:lstStyle>
            <a:lvl1pPr>
              <a:defRPr/>
            </a:lvl1pPr>
          </a:lstStyle>
          <a:p>
            <a:r>
              <a:rPr lang="de-AT" dirty="0"/>
              <a:t>10.4.2025</a:t>
            </a:r>
          </a:p>
        </p:txBody>
      </p:sp>
      <p:sp>
        <p:nvSpPr>
          <p:cNvPr id="5" name="Fußzeilenplatzhalter 4">
            <a:extLst>
              <a:ext uri="{FF2B5EF4-FFF2-40B4-BE49-F238E27FC236}">
                <a16:creationId xmlns:a16="http://schemas.microsoft.com/office/drawing/2014/main" id="{9F6E4EBB-3D68-6895-5FB3-BC24897C2E4D}"/>
              </a:ext>
            </a:extLst>
          </p:cNvPr>
          <p:cNvSpPr>
            <a:spLocks noGrp="1"/>
          </p:cNvSpPr>
          <p:nvPr>
            <p:ph type="ftr" sz="quarter" idx="11"/>
          </p:nvPr>
        </p:nvSpPr>
        <p:spPr/>
        <p:txBody>
          <a:bodyPr/>
          <a:lstStyle/>
          <a:p>
            <a:r>
              <a:rPr lang="de-AT" dirty="0"/>
              <a:t>Gerhard Kermer, DI Erich Schubert</a:t>
            </a:r>
          </a:p>
        </p:txBody>
      </p:sp>
      <p:sp>
        <p:nvSpPr>
          <p:cNvPr id="6" name="Foliennummernplatzhalter 5">
            <a:extLst>
              <a:ext uri="{FF2B5EF4-FFF2-40B4-BE49-F238E27FC236}">
                <a16:creationId xmlns:a16="http://schemas.microsoft.com/office/drawing/2014/main" id="{D9610F74-09DE-5D9E-4479-CB273A1D14BE}"/>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‹Nr.›</a:t>
            </a:fld>
            <a:endParaRPr lang="de-AT" dirty="0"/>
          </a:p>
        </p:txBody>
      </p:sp>
      <p:sp>
        <p:nvSpPr>
          <p:cNvPr id="7" name="Textfeld 6">
            <a:extLst>
              <a:ext uri="{FF2B5EF4-FFF2-40B4-BE49-F238E27FC236}">
                <a16:creationId xmlns:a16="http://schemas.microsoft.com/office/drawing/2014/main" id="{F12E816A-B6BD-DE09-CF80-FEBC7E288638}"/>
              </a:ext>
            </a:extLst>
          </p:cNvPr>
          <p:cNvSpPr txBox="1"/>
          <p:nvPr userDrawn="1"/>
        </p:nvSpPr>
        <p:spPr>
          <a:xfrm>
            <a:off x="242977" y="1621388"/>
            <a:ext cx="759124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2400" dirty="0"/>
              <a:t>Sternbilder - Muster am Himmel</a:t>
            </a:r>
            <a:endParaRPr lang="de-DE" sz="2400" b="1" dirty="0">
              <a:solidFill>
                <a:srgbClr val="FF0000"/>
              </a:solidFill>
              <a:effectLst/>
              <a:latin typeface="Verdana" panose="020B0604030504040204" pitchFamily="34" charset="0"/>
              <a:ea typeface="Times New Roman" panose="02020603050405020304" pitchFamily="18" charset="0"/>
              <a:cs typeface="Arial" panose="020B0604020202020204" pitchFamily="34" charset="0"/>
            </a:endParaRPr>
          </a:p>
        </p:txBody>
      </p:sp>
      <p:sp>
        <p:nvSpPr>
          <p:cNvPr id="8" name="Textfeld 7">
            <a:extLst>
              <a:ext uri="{FF2B5EF4-FFF2-40B4-BE49-F238E27FC236}">
                <a16:creationId xmlns:a16="http://schemas.microsoft.com/office/drawing/2014/main" id="{610ADE50-E298-CB2C-6403-2206B73B7715}"/>
              </a:ext>
            </a:extLst>
          </p:cNvPr>
          <p:cNvSpPr txBox="1"/>
          <p:nvPr userDrawn="1"/>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13" name="Textfeld 12">
            <a:extLst>
              <a:ext uri="{FF2B5EF4-FFF2-40B4-BE49-F238E27FC236}">
                <a16:creationId xmlns:a16="http://schemas.microsoft.com/office/drawing/2014/main" id="{B44694B6-20D0-A106-4DD7-24180C42CCE3}"/>
              </a:ext>
            </a:extLst>
          </p:cNvPr>
          <p:cNvSpPr txBox="1"/>
          <p:nvPr userDrawn="1"/>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Beobachtbare Objekte am Himmel</a:t>
            </a:r>
          </a:p>
          <a:p>
            <a:endParaRPr lang="de-AT" dirty="0"/>
          </a:p>
        </p:txBody>
      </p:sp>
      <p:sp>
        <p:nvSpPr>
          <p:cNvPr id="16" name="Textfeld 15">
            <a:extLst>
              <a:ext uri="{FF2B5EF4-FFF2-40B4-BE49-F238E27FC236}">
                <a16:creationId xmlns:a16="http://schemas.microsoft.com/office/drawing/2014/main" id="{5C6A3F75-313A-30E4-B165-75CC71A3C961}"/>
              </a:ext>
            </a:extLst>
          </p:cNvPr>
          <p:cNvSpPr txBox="1"/>
          <p:nvPr userDrawn="1"/>
        </p:nvSpPr>
        <p:spPr>
          <a:xfrm>
            <a:off x="388189" y="2536166"/>
            <a:ext cx="8333117" cy="2893100"/>
          </a:xfrm>
          <a:prstGeom prst="rect">
            <a:avLst/>
          </a:prstGeom>
          <a:noFill/>
        </p:spPr>
        <p:txBody>
          <a:bodyPr wrap="square" rtlCol="0">
            <a:spAutoFit/>
          </a:bodyPr>
          <a:lstStyle/>
          <a:p>
            <a:pPr marL="0" indent="0">
              <a:buFont typeface="Arial" panose="020B0604020202020204" pitchFamily="34" charset="0"/>
              <a:buNone/>
            </a:pPr>
            <a:r>
              <a:rPr lang="de-AT" sz="2000" b="1" dirty="0"/>
              <a:t>Sternbilder - Himmlische Landkarten</a:t>
            </a:r>
          </a:p>
          <a:p>
            <a:pPr marL="0" indent="0">
              <a:buFont typeface="Arial" panose="020B0604020202020204" pitchFamily="34" charset="0"/>
              <a:buNone/>
            </a:pPr>
            <a:endParaRPr lang="de-AT" b="1" dirty="0"/>
          </a:p>
          <a:p>
            <a:pPr marL="285750" indent="-285750">
              <a:buFont typeface="Arial" panose="020B0604020202020204" pitchFamily="34" charset="0"/>
              <a:buChar char="•"/>
            </a:pPr>
            <a:r>
              <a:rPr lang="de-DE" dirty="0"/>
              <a:t>Scheinbare Gruppierungen von Sternen, die von der Erde aus gesehen bestimmte Muster bilden (jahreszeitabhängig).</a:t>
            </a:r>
          </a:p>
          <a:p>
            <a:pPr marL="285750" indent="-285750">
              <a:buFont typeface="Arial" panose="020B0604020202020204" pitchFamily="34" charset="0"/>
              <a:buChar char="•"/>
            </a:pPr>
            <a:endParaRPr lang="de-DE" b="0" dirty="0"/>
          </a:p>
          <a:p>
            <a:pPr marL="285750" indent="-285750">
              <a:buFont typeface="Arial" panose="020B0604020202020204" pitchFamily="34" charset="0"/>
              <a:buChar char="•"/>
            </a:pPr>
            <a:r>
              <a:rPr lang="de-DE" dirty="0"/>
              <a:t>Dienen zur Orientierung am Nachthimmel.</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r>
              <a:rPr lang="de-DE" b="1" dirty="0"/>
              <a:t>Jahreszeiten:</a:t>
            </a:r>
            <a:r>
              <a:rPr lang="de-DE" dirty="0"/>
              <a:t> Bestimmte Sternbilder sind zu bestimmten Jahreszeiten besonders gut sichtbar.</a:t>
            </a:r>
          </a:p>
          <a:p>
            <a:pPr marL="285750" indent="-285750">
              <a:buFont typeface="Arial" panose="020B0604020202020204" pitchFamily="34" charset="0"/>
              <a:buChar char="•"/>
            </a:pPr>
            <a:endParaRPr lang="de-DE" dirty="0"/>
          </a:p>
        </p:txBody>
      </p:sp>
    </p:spTree>
    <p:extLst>
      <p:ext uri="{BB962C8B-B14F-4D97-AF65-F5344CB8AC3E}">
        <p14:creationId xmlns:p14="http://schemas.microsoft.com/office/powerpoint/2010/main" val="39378970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Antares">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0A57FBAE-9C44-F630-D368-1B722D1F2EC3}"/>
              </a:ext>
            </a:extLst>
          </p:cNvPr>
          <p:cNvSpPr>
            <a:spLocks noGrp="1"/>
          </p:cNvSpPr>
          <p:nvPr>
            <p:ph type="dt" sz="half" idx="10"/>
          </p:nvPr>
        </p:nvSpPr>
        <p:spPr/>
        <p:txBody>
          <a:bodyPr/>
          <a:lstStyle>
            <a:lvl1pPr>
              <a:defRPr/>
            </a:lvl1pPr>
          </a:lstStyle>
          <a:p>
            <a:r>
              <a:rPr lang="de-AT" dirty="0"/>
              <a:t>10.4.2025</a:t>
            </a:r>
          </a:p>
        </p:txBody>
      </p:sp>
      <p:sp>
        <p:nvSpPr>
          <p:cNvPr id="5" name="Fußzeilenplatzhalter 4">
            <a:extLst>
              <a:ext uri="{FF2B5EF4-FFF2-40B4-BE49-F238E27FC236}">
                <a16:creationId xmlns:a16="http://schemas.microsoft.com/office/drawing/2014/main" id="{9F6E4EBB-3D68-6895-5FB3-BC24897C2E4D}"/>
              </a:ext>
            </a:extLst>
          </p:cNvPr>
          <p:cNvSpPr>
            <a:spLocks noGrp="1"/>
          </p:cNvSpPr>
          <p:nvPr>
            <p:ph type="ftr" sz="quarter" idx="11"/>
          </p:nvPr>
        </p:nvSpPr>
        <p:spPr/>
        <p:txBody>
          <a:bodyPr/>
          <a:lstStyle/>
          <a:p>
            <a:r>
              <a:rPr lang="de-AT" dirty="0"/>
              <a:t>Gerhard Kermer, DI Erich Schubert</a:t>
            </a:r>
          </a:p>
        </p:txBody>
      </p:sp>
      <p:sp>
        <p:nvSpPr>
          <p:cNvPr id="6" name="Foliennummernplatzhalter 5">
            <a:extLst>
              <a:ext uri="{FF2B5EF4-FFF2-40B4-BE49-F238E27FC236}">
                <a16:creationId xmlns:a16="http://schemas.microsoft.com/office/drawing/2014/main" id="{D9610F74-09DE-5D9E-4479-CB273A1D14BE}"/>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‹Nr.›</a:t>
            </a:fld>
            <a:endParaRPr lang="de-AT" dirty="0"/>
          </a:p>
        </p:txBody>
      </p:sp>
      <p:sp>
        <p:nvSpPr>
          <p:cNvPr id="7" name="Textfeld 6">
            <a:extLst>
              <a:ext uri="{FF2B5EF4-FFF2-40B4-BE49-F238E27FC236}">
                <a16:creationId xmlns:a16="http://schemas.microsoft.com/office/drawing/2014/main" id="{F12E816A-B6BD-DE09-CF80-FEBC7E288638}"/>
              </a:ext>
            </a:extLst>
          </p:cNvPr>
          <p:cNvSpPr txBox="1"/>
          <p:nvPr userDrawn="1"/>
        </p:nvSpPr>
        <p:spPr>
          <a:xfrm>
            <a:off x="242977" y="1621388"/>
            <a:ext cx="759124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2400" dirty="0"/>
              <a:t>Sternbilder - Muster am Himmel</a:t>
            </a:r>
            <a:endParaRPr lang="de-DE" sz="2400" b="1" dirty="0">
              <a:solidFill>
                <a:srgbClr val="FF0000"/>
              </a:solidFill>
              <a:effectLst/>
              <a:latin typeface="Verdana" panose="020B0604030504040204" pitchFamily="34" charset="0"/>
              <a:ea typeface="Times New Roman" panose="02020603050405020304" pitchFamily="18" charset="0"/>
              <a:cs typeface="Arial" panose="020B0604020202020204" pitchFamily="34" charset="0"/>
            </a:endParaRPr>
          </a:p>
        </p:txBody>
      </p:sp>
      <p:sp>
        <p:nvSpPr>
          <p:cNvPr id="8" name="Textfeld 7">
            <a:extLst>
              <a:ext uri="{FF2B5EF4-FFF2-40B4-BE49-F238E27FC236}">
                <a16:creationId xmlns:a16="http://schemas.microsoft.com/office/drawing/2014/main" id="{610ADE50-E298-CB2C-6403-2206B73B7715}"/>
              </a:ext>
            </a:extLst>
          </p:cNvPr>
          <p:cNvSpPr txBox="1"/>
          <p:nvPr userDrawn="1"/>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13" name="Textfeld 12">
            <a:extLst>
              <a:ext uri="{FF2B5EF4-FFF2-40B4-BE49-F238E27FC236}">
                <a16:creationId xmlns:a16="http://schemas.microsoft.com/office/drawing/2014/main" id="{B44694B6-20D0-A106-4DD7-24180C42CCE3}"/>
              </a:ext>
            </a:extLst>
          </p:cNvPr>
          <p:cNvSpPr txBox="1"/>
          <p:nvPr userDrawn="1"/>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Beobachtbare Objekte am Himmel</a:t>
            </a:r>
          </a:p>
          <a:p>
            <a:endParaRPr lang="de-AT" dirty="0"/>
          </a:p>
        </p:txBody>
      </p:sp>
      <p:sp>
        <p:nvSpPr>
          <p:cNvPr id="16" name="Textfeld 15">
            <a:extLst>
              <a:ext uri="{FF2B5EF4-FFF2-40B4-BE49-F238E27FC236}">
                <a16:creationId xmlns:a16="http://schemas.microsoft.com/office/drawing/2014/main" id="{5C6A3F75-313A-30E4-B165-75CC71A3C961}"/>
              </a:ext>
            </a:extLst>
          </p:cNvPr>
          <p:cNvSpPr txBox="1"/>
          <p:nvPr userDrawn="1"/>
        </p:nvSpPr>
        <p:spPr>
          <a:xfrm>
            <a:off x="388189" y="2536166"/>
            <a:ext cx="8333117" cy="1231106"/>
          </a:xfrm>
          <a:prstGeom prst="rect">
            <a:avLst/>
          </a:prstGeom>
          <a:noFill/>
        </p:spPr>
        <p:txBody>
          <a:bodyPr wrap="square" rtlCol="0">
            <a:spAutoFit/>
          </a:bodyPr>
          <a:lstStyle/>
          <a:p>
            <a:pPr marL="0" indent="0">
              <a:buFont typeface="Arial" panose="020B0604020202020204" pitchFamily="34" charset="0"/>
              <a:buNone/>
            </a:pPr>
            <a:r>
              <a:rPr lang="de-AT" sz="2000" b="1" dirty="0"/>
              <a:t>Sternbild - Frühling</a:t>
            </a:r>
          </a:p>
          <a:p>
            <a:pPr marL="0" indent="0">
              <a:buFont typeface="Arial" panose="020B0604020202020204" pitchFamily="34" charset="0"/>
              <a:buNone/>
            </a:pPr>
            <a:endParaRPr lang="de-AT" b="1" dirty="0"/>
          </a:p>
          <a:p>
            <a:pPr marL="285750" indent="-285750">
              <a:buFont typeface="Arial" panose="020B0604020202020204" pitchFamily="34" charset="0"/>
              <a:buChar char="•"/>
            </a:pPr>
            <a:r>
              <a:rPr lang="de-AT" dirty="0"/>
              <a:t>Frühlingsdreieck (Löwe, Jungfrau, Bärenhüter)</a:t>
            </a:r>
            <a:endParaRPr lang="de-DE" b="0" dirty="0"/>
          </a:p>
          <a:p>
            <a:pPr marL="285750" indent="-285750">
              <a:buFont typeface="Arial" panose="020B0604020202020204" pitchFamily="34" charset="0"/>
              <a:buChar char="•"/>
            </a:pPr>
            <a:endParaRPr lang="de-DE" dirty="0"/>
          </a:p>
        </p:txBody>
      </p:sp>
    </p:spTree>
    <p:extLst>
      <p:ext uri="{BB962C8B-B14F-4D97-AF65-F5344CB8AC3E}">
        <p14:creationId xmlns:p14="http://schemas.microsoft.com/office/powerpoint/2010/main" val="378113397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BA68F13D-333D-E29D-B044-5F0576B2CD7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endParaRPr lang="de-AT"/>
          </a:p>
        </p:txBody>
      </p:sp>
      <p:sp>
        <p:nvSpPr>
          <p:cNvPr id="3" name="Textplatzhalter 2">
            <a:extLst>
              <a:ext uri="{FF2B5EF4-FFF2-40B4-BE49-F238E27FC236}">
                <a16:creationId xmlns:a16="http://schemas.microsoft.com/office/drawing/2014/main" id="{DE2ABDFE-4663-28B1-9325-A152CD94FF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8941DD1D-DC9B-E414-722A-93D0CA37EFD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800EEF2-9736-41B7-BCF5-42452ED09C3D}" type="datetimeFigureOut">
              <a:rPr lang="de-AT" smtClean="0"/>
              <a:t>08.04.2025</a:t>
            </a:fld>
            <a:endParaRPr lang="de-AT"/>
          </a:p>
        </p:txBody>
      </p:sp>
      <p:sp>
        <p:nvSpPr>
          <p:cNvPr id="5" name="Fußzeilenplatzhalter 4">
            <a:extLst>
              <a:ext uri="{FF2B5EF4-FFF2-40B4-BE49-F238E27FC236}">
                <a16:creationId xmlns:a16="http://schemas.microsoft.com/office/drawing/2014/main" id="{BC000AD4-A781-638A-2EEC-F3308613DE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AT"/>
          </a:p>
        </p:txBody>
      </p:sp>
      <p:sp>
        <p:nvSpPr>
          <p:cNvPr id="6" name="Foliennummernplatzhalter 5">
            <a:extLst>
              <a:ext uri="{FF2B5EF4-FFF2-40B4-BE49-F238E27FC236}">
                <a16:creationId xmlns:a16="http://schemas.microsoft.com/office/drawing/2014/main" id="{94E6E21B-7940-49D7-3D17-5385AEF8C52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E3A1A2F-543A-4810-B38E-AB32B6F01561}" type="slidenum">
              <a:rPr lang="de-AT" smtClean="0"/>
              <a:t>‹Nr.›</a:t>
            </a:fld>
            <a:endParaRPr lang="de-AT"/>
          </a:p>
        </p:txBody>
      </p:sp>
    </p:spTree>
    <p:extLst>
      <p:ext uri="{BB962C8B-B14F-4D97-AF65-F5344CB8AC3E}">
        <p14:creationId xmlns:p14="http://schemas.microsoft.com/office/powerpoint/2010/main" val="32151559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 id="2147483684" r:id="rId23"/>
    <p:sldLayoutId id="2147483685" r:id="rId24"/>
    <p:sldLayoutId id="2147483686" r:id="rId25"/>
    <p:sldLayoutId id="2147483687" r:id="rId26"/>
    <p:sldLayoutId id="2147483688" r:id="rId27"/>
    <p:sldLayoutId id="2147483689" r:id="rId28"/>
    <p:sldLayoutId id="2147483690" r:id="rId29"/>
    <p:sldLayoutId id="2147483691" r:id="rId30"/>
    <p:sldLayoutId id="2147483692" r:id="rId31"/>
    <p:sldLayoutId id="2147483693" r:id="rId32"/>
    <p:sldLayoutId id="2147483694" r:id="rId33"/>
    <p:sldLayoutId id="2147483695" r:id="rId34"/>
    <p:sldLayoutId id="2147483696" r:id="rId35"/>
    <p:sldLayoutId id="2147483697" r:id="rId36"/>
    <p:sldLayoutId id="2147483698" r:id="rId37"/>
    <p:sldLayoutId id="2147483699" r:id="rId38"/>
    <p:sldLayoutId id="2147483700" r:id="rId39"/>
    <p:sldLayoutId id="2147483701" r:id="rId40"/>
    <p:sldLayoutId id="2147483702" r:id="rId41"/>
    <p:sldLayoutId id="2147483703" r:id="rId42"/>
    <p:sldLayoutId id="2147483704" r:id="rId43"/>
    <p:sldLayoutId id="2147483705" r:id="rId4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40.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40.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Layout" Target="../slideLayouts/slideLayout40.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40.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Layout" Target="../slideLayouts/slideLayout40.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1.png"/><Relationship Id="rId1" Type="http://schemas.openxmlformats.org/officeDocument/2006/relationships/slideLayout" Target="../slideLayouts/slideLayout40.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Layout" Target="../slideLayouts/slideLayout40.xml"/><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Layout" Target="../slideLayouts/slideLayout40.xml"/><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40.xml"/><Relationship Id="rId5" Type="http://schemas.openxmlformats.org/officeDocument/2006/relationships/image" Target="../media/image28.png"/><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9.png"/><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png"/><Relationship Id="rId1" Type="http://schemas.openxmlformats.org/officeDocument/2006/relationships/slideLayout" Target="../slideLayouts/slideLayout40.xml"/><Relationship Id="rId5" Type="http://schemas.openxmlformats.org/officeDocument/2006/relationships/image" Target="../media/image32.png"/><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png"/><Relationship Id="rId1" Type="http://schemas.openxmlformats.org/officeDocument/2006/relationships/slideLayout" Target="../slideLayouts/slideLayout40.xml"/><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png"/><Relationship Id="rId1" Type="http://schemas.openxmlformats.org/officeDocument/2006/relationships/slideLayout" Target="../slideLayouts/slideLayout40.xml"/></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40.xml"/><Relationship Id="rId5" Type="http://schemas.openxmlformats.org/officeDocument/2006/relationships/image" Target="../media/image38.png"/><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9.png"/><Relationship Id="rId1" Type="http://schemas.openxmlformats.org/officeDocument/2006/relationships/slideLayout" Target="../slideLayouts/slideLayout40.xml"/><Relationship Id="rId4" Type="http://schemas.openxmlformats.org/officeDocument/2006/relationships/image" Target="../media/image40.png"/></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png"/><Relationship Id="rId1" Type="http://schemas.openxmlformats.org/officeDocument/2006/relationships/slideLayout" Target="../slideLayouts/slideLayout40.xml"/><Relationship Id="rId4" Type="http://schemas.openxmlformats.org/officeDocument/2006/relationships/image" Target="../media/image42.png"/></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png"/><Relationship Id="rId1" Type="http://schemas.openxmlformats.org/officeDocument/2006/relationships/slideLayout" Target="../slideLayouts/slideLayout40.xml"/><Relationship Id="rId4" Type="http://schemas.openxmlformats.org/officeDocument/2006/relationships/image" Target="../media/image44.png"/></Relationships>
</file>

<file path=ppt/slides/_rels/slide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png"/><Relationship Id="rId1" Type="http://schemas.openxmlformats.org/officeDocument/2006/relationships/slideLayout" Target="../slideLayouts/slideLayout40.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0.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0.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de.wikipedia.org/wiki/%C3%84quinoktium" TargetMode="External"/><Relationship Id="rId1" Type="http://schemas.openxmlformats.org/officeDocument/2006/relationships/slideLayout" Target="../slideLayouts/slideLayout40.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0.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0.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0.xml"/></Relationships>
</file>

<file path=ppt/slides/_rels/slide3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png"/><Relationship Id="rId1" Type="http://schemas.openxmlformats.org/officeDocument/2006/relationships/slideLayout" Target="../slideLayouts/slideLayout40.xml"/><Relationship Id="rId6" Type="http://schemas.openxmlformats.org/officeDocument/2006/relationships/hyperlink" Target="https://de.wikipedia.org/wiki/Umlaufbahn" TargetMode="External"/><Relationship Id="rId5" Type="http://schemas.openxmlformats.org/officeDocument/2006/relationships/hyperlink" Target="https://de.wikipedia.org/wiki/Rotation_(Physik)" TargetMode="External"/><Relationship Id="rId4" Type="http://schemas.openxmlformats.org/officeDocument/2006/relationships/hyperlink" Target="https://de.wikipedia.org/wiki/Sonnentag" TargetMode="Externa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0.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0.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0.xml"/></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0.xml"/></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0.xml"/><Relationship Id="rId4" Type="http://schemas.openxmlformats.org/officeDocument/2006/relationships/image" Target="../media/image1.png"/></Relationships>
</file>

<file path=ppt/slides/_rels/slide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0.xml"/></Relationships>
</file>

<file path=ppt/slides/_rels/slide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0.xml"/></Relationships>
</file>

<file path=ppt/slides/_rels/slide42.xml.rels><?xml version="1.0" encoding="UTF-8" standalone="yes"?>
<Relationships xmlns="http://schemas.openxmlformats.org/package/2006/relationships"><Relationship Id="rId3" Type="http://schemas.openxmlformats.org/officeDocument/2006/relationships/image" Target="../media/image47.gif"/><Relationship Id="rId2" Type="http://schemas.openxmlformats.org/officeDocument/2006/relationships/image" Target="../media/image1.png"/><Relationship Id="rId1" Type="http://schemas.openxmlformats.org/officeDocument/2006/relationships/slideLayout" Target="../slideLayouts/slideLayout40.xml"/></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0.xml"/></Relationships>
</file>

<file path=ppt/slides/_rels/slide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0.xml"/></Relationships>
</file>

<file path=ppt/slides/_rels/slide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0.xml"/></Relationships>
</file>

<file path=ppt/slides/_rels/slide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0.xml"/></Relationships>
</file>

<file path=ppt/slides/_rels/slide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0.xml"/></Relationships>
</file>

<file path=ppt/slides/_rels/slide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0.xml"/></Relationships>
</file>

<file path=ppt/slides/_rels/slide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40.xml"/><Relationship Id="rId4" Type="http://schemas.openxmlformats.org/officeDocument/2006/relationships/image" Target="../media/image8.png"/></Relationships>
</file>

<file path=ppt/slides/_rels/slide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0.xml"/></Relationships>
</file>

<file path=ppt/slides/_rels/slide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0.xml"/></Relationships>
</file>

<file path=ppt/slides/_rels/slide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0.xml"/></Relationships>
</file>

<file path=ppt/slides/_rels/slide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0.xml"/></Relationships>
</file>

<file path=ppt/slides/_rels/slide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0.xml"/></Relationships>
</file>

<file path=ppt/slides/_rels/slide5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png"/><Relationship Id="rId1" Type="http://schemas.openxmlformats.org/officeDocument/2006/relationships/slideLayout" Target="../slideLayouts/slideLayout40.xml"/></Relationships>
</file>

<file path=ppt/slides/_rels/slide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0.xml"/></Relationships>
</file>

<file path=ppt/slides/_rels/slide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0.xml"/></Relationships>
</file>

<file path=ppt/slides/_rels/slide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9.png"/><Relationship Id="rId1" Type="http://schemas.openxmlformats.org/officeDocument/2006/relationships/slideLayout" Target="../slideLayouts/slideLayout40.xml"/></Relationships>
</file>

<file path=ppt/slides/_rels/slide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0.png"/><Relationship Id="rId1" Type="http://schemas.openxmlformats.org/officeDocument/2006/relationships/slideLayout" Target="../slideLayouts/slideLayout40.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40.xml"/><Relationship Id="rId4" Type="http://schemas.openxmlformats.org/officeDocument/2006/relationships/image" Target="../media/image10.png"/></Relationships>
</file>

<file path=ppt/slides/_rels/slide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1.png"/><Relationship Id="rId1" Type="http://schemas.openxmlformats.org/officeDocument/2006/relationships/slideLayout" Target="../slideLayouts/slideLayout40.xml"/></Relationships>
</file>

<file path=ppt/slides/_rels/slide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2.png"/><Relationship Id="rId1" Type="http://schemas.openxmlformats.org/officeDocument/2006/relationships/slideLayout" Target="../slideLayouts/slideLayout40.xml"/></Relationships>
</file>

<file path=ppt/slides/_rels/slide6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3.jpeg"/><Relationship Id="rId1" Type="http://schemas.openxmlformats.org/officeDocument/2006/relationships/slideLayout" Target="../slideLayouts/slideLayout40.xml"/><Relationship Id="rId5" Type="http://schemas.openxmlformats.org/officeDocument/2006/relationships/image" Target="../media/image55.png"/><Relationship Id="rId4" Type="http://schemas.openxmlformats.org/officeDocument/2006/relationships/image" Target="../media/image54.png"/></Relationships>
</file>

<file path=ppt/slides/_rels/slide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0.xml"/></Relationships>
</file>

<file path=ppt/slides/_rels/slide6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40.xml"/><Relationship Id="rId4" Type="http://schemas.openxmlformats.org/officeDocument/2006/relationships/image" Target="../media/image1.png"/></Relationships>
</file>

<file path=ppt/slides/_rels/slide6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6.png"/><Relationship Id="rId1" Type="http://schemas.openxmlformats.org/officeDocument/2006/relationships/slideLayout" Target="../slideLayouts/slideLayout40.xml"/></Relationships>
</file>

<file path=ppt/slides/_rels/slide6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6.png"/><Relationship Id="rId1" Type="http://schemas.openxmlformats.org/officeDocument/2006/relationships/slideLayout" Target="../slideLayouts/slideLayout40.xml"/><Relationship Id="rId4" Type="http://schemas.openxmlformats.org/officeDocument/2006/relationships/image" Target="../media/image58.png"/></Relationships>
</file>

<file path=ppt/slides/_rels/slide6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6.png"/><Relationship Id="rId1" Type="http://schemas.openxmlformats.org/officeDocument/2006/relationships/slideLayout" Target="../slideLayouts/slideLayout40.xml"/><Relationship Id="rId4" Type="http://schemas.openxmlformats.org/officeDocument/2006/relationships/image" Target="../media/image59.png"/></Relationships>
</file>

<file path=ppt/slides/_rels/slide6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6.png"/><Relationship Id="rId1" Type="http://schemas.openxmlformats.org/officeDocument/2006/relationships/slideLayout" Target="../slideLayouts/slideLayout40.xml"/></Relationships>
</file>

<file path=ppt/slides/_rels/slide6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6.png"/><Relationship Id="rId1" Type="http://schemas.openxmlformats.org/officeDocument/2006/relationships/slideLayout" Target="../slideLayouts/slideLayout40.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40.xml"/></Relationships>
</file>

<file path=ppt/slides/_rels/slide7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6.png"/><Relationship Id="rId1" Type="http://schemas.openxmlformats.org/officeDocument/2006/relationships/slideLayout" Target="../slideLayouts/slideLayout40.xml"/></Relationships>
</file>

<file path=ppt/slides/_rels/slide7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6.png"/><Relationship Id="rId1" Type="http://schemas.openxmlformats.org/officeDocument/2006/relationships/slideLayout" Target="../slideLayouts/slideLayout40.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40.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png"/><Relationship Id="rId1" Type="http://schemas.openxmlformats.org/officeDocument/2006/relationships/slideLayout" Target="../slideLayouts/slideLayout4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B93F362-DD13-2C2C-30C5-0FF9BAEE03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727" y="-358555"/>
            <a:ext cx="12301727" cy="757511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21F4B691-8168-2011-D556-8AA8F0AFF079}"/>
              </a:ext>
            </a:extLst>
          </p:cNvPr>
          <p:cNvSpPr>
            <a:spLocks noGrp="1"/>
          </p:cNvSpPr>
          <p:nvPr>
            <p:ph type="ctrTitle"/>
          </p:nvPr>
        </p:nvSpPr>
        <p:spPr/>
        <p:txBody>
          <a:bodyPr>
            <a:noAutofit/>
          </a:bodyPr>
          <a:lstStyle/>
          <a:p>
            <a:r>
              <a:rPr lang="de-AT" sz="5400" b="1" dirty="0">
                <a:solidFill>
                  <a:srgbClr val="FFFF00"/>
                </a:solidFill>
              </a:rPr>
              <a:t>Astronomie</a:t>
            </a:r>
          </a:p>
        </p:txBody>
      </p:sp>
      <p:sp>
        <p:nvSpPr>
          <p:cNvPr id="3" name="Untertitel 2">
            <a:extLst>
              <a:ext uri="{FF2B5EF4-FFF2-40B4-BE49-F238E27FC236}">
                <a16:creationId xmlns:a16="http://schemas.microsoft.com/office/drawing/2014/main" id="{E91EF8D7-882B-9584-6D54-E959044B2041}"/>
              </a:ext>
            </a:extLst>
          </p:cNvPr>
          <p:cNvSpPr>
            <a:spLocks noGrp="1"/>
          </p:cNvSpPr>
          <p:nvPr>
            <p:ph type="subTitle" idx="1"/>
          </p:nvPr>
        </p:nvSpPr>
        <p:spPr/>
        <p:txBody>
          <a:bodyPr>
            <a:normAutofit/>
          </a:bodyPr>
          <a:lstStyle/>
          <a:p>
            <a:endParaRPr lang="de-DE" b="1" dirty="0">
              <a:effectLst/>
              <a:latin typeface="Verdana" panose="020B0604030504040204" pitchFamily="34" charset="0"/>
              <a:ea typeface="Times New Roman" panose="02020603050405020304" pitchFamily="18" charset="0"/>
              <a:cs typeface="Arial" panose="020B0604020202020204" pitchFamily="34" charset="0"/>
            </a:endParaRPr>
          </a:p>
          <a:p>
            <a:endParaRPr lang="de-DE" b="1" dirty="0">
              <a:latin typeface="Verdana" panose="020B0604030504040204" pitchFamily="34" charset="0"/>
              <a:ea typeface="Times New Roman" panose="02020603050405020304" pitchFamily="18" charset="0"/>
              <a:cs typeface="Arial" panose="020B0604020202020204" pitchFamily="34" charset="0"/>
            </a:endParaRPr>
          </a:p>
          <a:p>
            <a:r>
              <a:rPr lang="de-DE" b="1" dirty="0">
                <a:solidFill>
                  <a:srgbClr val="FFFF00"/>
                </a:solidFill>
                <a:effectLst/>
                <a:latin typeface="Verdana" panose="020B0604030504040204" pitchFamily="34" charset="0"/>
                <a:ea typeface="Times New Roman" panose="02020603050405020304" pitchFamily="18" charset="0"/>
                <a:cs typeface="Arial" panose="020B0604020202020204" pitchFamily="34" charset="0"/>
              </a:rPr>
              <a:t>Nationalpark Gesäuse GmbH</a:t>
            </a:r>
            <a:endParaRPr lang="de-AT" b="1" dirty="0">
              <a:solidFill>
                <a:srgbClr val="FFFF00"/>
              </a:solidFill>
              <a:effectLst/>
              <a:latin typeface="Calibri" panose="020F0502020204030204" pitchFamily="34" charset="0"/>
              <a:ea typeface="Times New Roman" panose="02020603050405020304" pitchFamily="18" charset="0"/>
              <a:cs typeface="Times New Roman" panose="02020603050405020304" pitchFamily="18" charset="0"/>
            </a:endParaRPr>
          </a:p>
          <a:p>
            <a:r>
              <a:rPr lang="de-AT" dirty="0">
                <a:solidFill>
                  <a:srgbClr val="92D050"/>
                </a:solidFill>
              </a:rPr>
              <a:t>10-04-2025</a:t>
            </a:r>
          </a:p>
          <a:p>
            <a:endParaRPr lang="de-AT" dirty="0"/>
          </a:p>
          <a:p>
            <a:endParaRPr lang="de-AT" dirty="0"/>
          </a:p>
        </p:txBody>
      </p:sp>
      <p:pic>
        <p:nvPicPr>
          <p:cNvPr id="5" name="Grafik 4" descr="Ein Bild, das Grafiken, Logo, Schrift, Design enthält.&#10;&#10;KI-generierte Inhalte können fehlerhaft sein.">
            <a:extLst>
              <a:ext uri="{FF2B5EF4-FFF2-40B4-BE49-F238E27FC236}">
                <a16:creationId xmlns:a16="http://schemas.microsoft.com/office/drawing/2014/main" id="{3828A08E-C818-5546-78FB-80A69A6CD8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sp>
        <p:nvSpPr>
          <p:cNvPr id="4" name="Datumsplatzhalter 3">
            <a:extLst>
              <a:ext uri="{FF2B5EF4-FFF2-40B4-BE49-F238E27FC236}">
                <a16:creationId xmlns:a16="http://schemas.microsoft.com/office/drawing/2014/main" id="{13857F4D-BC1B-FB78-684D-599DC1BDFC6C}"/>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7" name="Fußzeilenplatzhalter 4">
            <a:extLst>
              <a:ext uri="{FF2B5EF4-FFF2-40B4-BE49-F238E27FC236}">
                <a16:creationId xmlns:a16="http://schemas.microsoft.com/office/drawing/2014/main" id="{45BF7EB3-2628-8E0E-02F3-9A0F41A2CF9C}"/>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8" name="Foliennummernplatzhalter 5">
            <a:extLst>
              <a:ext uri="{FF2B5EF4-FFF2-40B4-BE49-F238E27FC236}">
                <a16:creationId xmlns:a16="http://schemas.microsoft.com/office/drawing/2014/main" id="{71079FD2-D3C5-E06B-327A-D078EAA77B2C}"/>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1</a:t>
            </a:fld>
            <a:endParaRPr lang="de-AT" dirty="0"/>
          </a:p>
        </p:txBody>
      </p:sp>
    </p:spTree>
    <p:extLst>
      <p:ext uri="{BB962C8B-B14F-4D97-AF65-F5344CB8AC3E}">
        <p14:creationId xmlns:p14="http://schemas.microsoft.com/office/powerpoint/2010/main" val="4192143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BCF9BA4A-BD11-6488-51A9-EDCD8019A98C}"/>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999E8BB3-6D25-2328-BE50-D2EFE6CDA70E}"/>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42E303C2-3ADC-BE58-9C17-FBB555681C72}"/>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10</a:t>
            </a:fld>
            <a:endParaRPr lang="de-AT" dirty="0"/>
          </a:p>
        </p:txBody>
      </p:sp>
      <p:pic>
        <p:nvPicPr>
          <p:cNvPr id="5" name="Grafik 4" descr="Ein Bild, das Grafiken, Logo, Schrift, Design enthält.&#10;&#10;KI-generierte Inhalte können fehlerhaft sein.">
            <a:extLst>
              <a:ext uri="{FF2B5EF4-FFF2-40B4-BE49-F238E27FC236}">
                <a16:creationId xmlns:a16="http://schemas.microsoft.com/office/drawing/2014/main" id="{2640020E-7A18-02FB-2313-2C9039914F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76989" y="-115946"/>
            <a:ext cx="4115011" cy="2292468"/>
          </a:xfrm>
          <a:prstGeom prst="rect">
            <a:avLst/>
          </a:prstGeom>
        </p:spPr>
      </p:pic>
      <p:sp>
        <p:nvSpPr>
          <p:cNvPr id="6" name="Textfeld 5">
            <a:extLst>
              <a:ext uri="{FF2B5EF4-FFF2-40B4-BE49-F238E27FC236}">
                <a16:creationId xmlns:a16="http://schemas.microsoft.com/office/drawing/2014/main" id="{06E6CD6B-1B08-33F1-C31F-E433F8B7D2B9}"/>
              </a:ext>
            </a:extLst>
          </p:cNvPr>
          <p:cNvSpPr txBox="1"/>
          <p:nvPr/>
        </p:nvSpPr>
        <p:spPr>
          <a:xfrm>
            <a:off x="242977" y="1621388"/>
            <a:ext cx="759124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2400" dirty="0"/>
              <a:t>Sternbilder - Muster am Himmel</a:t>
            </a:r>
            <a:endParaRPr lang="de-DE" sz="2400" b="1" dirty="0">
              <a:solidFill>
                <a:srgbClr val="FF0000"/>
              </a:solidFill>
              <a:effectLst/>
              <a:latin typeface="Verdana" panose="020B0604030504040204" pitchFamily="34" charset="0"/>
              <a:ea typeface="Times New Roman" panose="02020603050405020304" pitchFamily="18" charset="0"/>
              <a:cs typeface="Arial" panose="020B0604020202020204" pitchFamily="34" charset="0"/>
            </a:endParaRPr>
          </a:p>
        </p:txBody>
      </p:sp>
      <p:sp>
        <p:nvSpPr>
          <p:cNvPr id="7" name="Textfeld 6">
            <a:extLst>
              <a:ext uri="{FF2B5EF4-FFF2-40B4-BE49-F238E27FC236}">
                <a16:creationId xmlns:a16="http://schemas.microsoft.com/office/drawing/2014/main" id="{41AC0CD4-CB67-90BF-16C5-D7C106235D15}"/>
              </a:ext>
            </a:extLst>
          </p:cNvPr>
          <p:cNvSpPr txBox="1"/>
          <p:nvPr/>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8" name="Textfeld 7">
            <a:extLst>
              <a:ext uri="{FF2B5EF4-FFF2-40B4-BE49-F238E27FC236}">
                <a16:creationId xmlns:a16="http://schemas.microsoft.com/office/drawing/2014/main" id="{188D8FEC-800E-ABFB-7B67-36BC41733C7C}"/>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Beobachtbare Objekte am Himmel</a:t>
            </a:r>
          </a:p>
          <a:p>
            <a:endParaRPr lang="de-AT" dirty="0"/>
          </a:p>
        </p:txBody>
      </p:sp>
      <p:sp>
        <p:nvSpPr>
          <p:cNvPr id="9" name="Textfeld 8">
            <a:extLst>
              <a:ext uri="{FF2B5EF4-FFF2-40B4-BE49-F238E27FC236}">
                <a16:creationId xmlns:a16="http://schemas.microsoft.com/office/drawing/2014/main" id="{E8570498-0070-7D5C-8E1B-F419B0384BE9}"/>
              </a:ext>
            </a:extLst>
          </p:cNvPr>
          <p:cNvSpPr txBox="1"/>
          <p:nvPr/>
        </p:nvSpPr>
        <p:spPr>
          <a:xfrm>
            <a:off x="388189" y="2536166"/>
            <a:ext cx="8333117" cy="1508105"/>
          </a:xfrm>
          <a:prstGeom prst="rect">
            <a:avLst/>
          </a:prstGeom>
          <a:noFill/>
        </p:spPr>
        <p:txBody>
          <a:bodyPr wrap="square" rtlCol="0">
            <a:spAutoFit/>
          </a:bodyPr>
          <a:lstStyle/>
          <a:p>
            <a:pPr marL="0" indent="0">
              <a:buFont typeface="Arial" panose="020B0604020202020204" pitchFamily="34" charset="0"/>
              <a:buNone/>
            </a:pPr>
            <a:r>
              <a:rPr lang="de-AT" sz="2000" b="1" dirty="0"/>
              <a:t>Sternbild - Frühling</a:t>
            </a:r>
          </a:p>
          <a:p>
            <a:pPr marL="0" indent="0">
              <a:buFont typeface="Arial" panose="020B0604020202020204" pitchFamily="34" charset="0"/>
              <a:buNone/>
            </a:pPr>
            <a:endParaRPr lang="de-AT" b="1" dirty="0"/>
          </a:p>
          <a:p>
            <a:pPr marL="285750" indent="-285750">
              <a:buFont typeface="Arial" panose="020B0604020202020204" pitchFamily="34" charset="0"/>
              <a:buChar char="•"/>
            </a:pPr>
            <a:r>
              <a:rPr lang="de-AT" dirty="0"/>
              <a:t>Frühlingsdreieck (Löwe, Jungfrau, </a:t>
            </a:r>
          </a:p>
          <a:p>
            <a:pPr marL="285750" indent="-285750">
              <a:buFont typeface="Arial" panose="020B0604020202020204" pitchFamily="34" charset="0"/>
              <a:buChar char="•"/>
            </a:pPr>
            <a:r>
              <a:rPr lang="de-AT" dirty="0"/>
              <a:t>Bärenhüter)</a:t>
            </a:r>
            <a:endParaRPr lang="de-DE" b="0" dirty="0"/>
          </a:p>
          <a:p>
            <a:pPr marL="285750" indent="-285750">
              <a:buFont typeface="Arial" panose="020B0604020202020204" pitchFamily="34" charset="0"/>
              <a:buChar char="•"/>
            </a:pPr>
            <a:endParaRPr lang="de-DE" dirty="0"/>
          </a:p>
        </p:txBody>
      </p:sp>
      <p:pic>
        <p:nvPicPr>
          <p:cNvPr id="10" name="Grafik 9">
            <a:extLst>
              <a:ext uri="{FF2B5EF4-FFF2-40B4-BE49-F238E27FC236}">
                <a16:creationId xmlns:a16="http://schemas.microsoft.com/office/drawing/2014/main" id="{FC554833-610B-C2EC-6431-6390591492E0}"/>
              </a:ext>
            </a:extLst>
          </p:cNvPr>
          <p:cNvPicPr>
            <a:picLocks noChangeAspect="1"/>
          </p:cNvPicPr>
          <p:nvPr/>
        </p:nvPicPr>
        <p:blipFill>
          <a:blip r:embed="rId3"/>
          <a:stretch>
            <a:fillRect/>
          </a:stretch>
        </p:blipFill>
        <p:spPr>
          <a:xfrm>
            <a:off x="4948148" y="1871661"/>
            <a:ext cx="7000875" cy="4667250"/>
          </a:xfrm>
          <a:prstGeom prst="rect">
            <a:avLst/>
          </a:prstGeom>
        </p:spPr>
      </p:pic>
    </p:spTree>
    <p:extLst>
      <p:ext uri="{BB962C8B-B14F-4D97-AF65-F5344CB8AC3E}">
        <p14:creationId xmlns:p14="http://schemas.microsoft.com/office/powerpoint/2010/main" val="24145098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30D9455A-AA22-1694-8C8C-DABB12DDF93F}"/>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B3D1D7E8-5FA5-032F-CCF3-FA92535040B8}"/>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55506579-7FDD-15E0-7EA1-E5512DE896C7}"/>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11</a:t>
            </a:fld>
            <a:endParaRPr lang="de-AT" dirty="0"/>
          </a:p>
        </p:txBody>
      </p:sp>
      <p:sp>
        <p:nvSpPr>
          <p:cNvPr id="5" name="Textfeld 4">
            <a:extLst>
              <a:ext uri="{FF2B5EF4-FFF2-40B4-BE49-F238E27FC236}">
                <a16:creationId xmlns:a16="http://schemas.microsoft.com/office/drawing/2014/main" id="{82C48427-59E9-9341-76B7-4B301398D85D}"/>
              </a:ext>
            </a:extLst>
          </p:cNvPr>
          <p:cNvSpPr txBox="1"/>
          <p:nvPr/>
        </p:nvSpPr>
        <p:spPr>
          <a:xfrm>
            <a:off x="242977" y="1621388"/>
            <a:ext cx="759124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2400" dirty="0"/>
              <a:t>Sternbilder - Muster am Himmel</a:t>
            </a:r>
            <a:endParaRPr lang="de-DE" sz="2400" b="1" dirty="0">
              <a:solidFill>
                <a:srgbClr val="FF0000"/>
              </a:solidFill>
              <a:effectLst/>
              <a:latin typeface="Verdana" panose="020B0604030504040204" pitchFamily="34" charset="0"/>
              <a:ea typeface="Times New Roman" panose="02020603050405020304" pitchFamily="18" charset="0"/>
              <a:cs typeface="Arial" panose="020B0604020202020204" pitchFamily="34" charset="0"/>
            </a:endParaRPr>
          </a:p>
        </p:txBody>
      </p:sp>
      <p:sp>
        <p:nvSpPr>
          <p:cNvPr id="6" name="Textfeld 5">
            <a:extLst>
              <a:ext uri="{FF2B5EF4-FFF2-40B4-BE49-F238E27FC236}">
                <a16:creationId xmlns:a16="http://schemas.microsoft.com/office/drawing/2014/main" id="{EBB53101-15A2-5F4D-09C6-9ADA3D61057B}"/>
              </a:ext>
            </a:extLst>
          </p:cNvPr>
          <p:cNvSpPr txBox="1"/>
          <p:nvPr/>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7" name="Textfeld 6">
            <a:extLst>
              <a:ext uri="{FF2B5EF4-FFF2-40B4-BE49-F238E27FC236}">
                <a16:creationId xmlns:a16="http://schemas.microsoft.com/office/drawing/2014/main" id="{7BEAE2F3-D3DE-4DD2-EB7C-825E64ED810A}"/>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Beobachtbare Objekte am Himmel</a:t>
            </a:r>
          </a:p>
          <a:p>
            <a:endParaRPr lang="de-AT" dirty="0"/>
          </a:p>
        </p:txBody>
      </p:sp>
      <p:sp>
        <p:nvSpPr>
          <p:cNvPr id="8" name="Textfeld 7">
            <a:extLst>
              <a:ext uri="{FF2B5EF4-FFF2-40B4-BE49-F238E27FC236}">
                <a16:creationId xmlns:a16="http://schemas.microsoft.com/office/drawing/2014/main" id="{C7C2716E-6AC3-3167-5FCB-56FE2AD86E5A}"/>
              </a:ext>
            </a:extLst>
          </p:cNvPr>
          <p:cNvSpPr txBox="1"/>
          <p:nvPr/>
        </p:nvSpPr>
        <p:spPr>
          <a:xfrm>
            <a:off x="388189" y="2536166"/>
            <a:ext cx="8333117" cy="954107"/>
          </a:xfrm>
          <a:prstGeom prst="rect">
            <a:avLst/>
          </a:prstGeom>
          <a:noFill/>
        </p:spPr>
        <p:txBody>
          <a:bodyPr wrap="square" rtlCol="0">
            <a:spAutoFit/>
          </a:bodyPr>
          <a:lstStyle/>
          <a:p>
            <a:pPr marL="0" indent="0">
              <a:buFont typeface="Arial" panose="020B0604020202020204" pitchFamily="34" charset="0"/>
              <a:buNone/>
            </a:pPr>
            <a:r>
              <a:rPr lang="de-AT" sz="2000" b="1" dirty="0"/>
              <a:t>Sternbild - Sommer</a:t>
            </a:r>
          </a:p>
          <a:p>
            <a:pPr marL="0" indent="0">
              <a:buFont typeface="Arial" panose="020B0604020202020204" pitchFamily="34" charset="0"/>
              <a:buNone/>
            </a:pPr>
            <a:endParaRPr lang="de-AT" b="1" dirty="0"/>
          </a:p>
          <a:p>
            <a:pPr marL="285750" indent="-285750">
              <a:buFont typeface="Arial" panose="020B0604020202020204" pitchFamily="34" charset="0"/>
              <a:buChar char="•"/>
            </a:pPr>
            <a:r>
              <a:rPr lang="de-DE" dirty="0"/>
              <a:t>Sommerdreieck (Schwan, Leier, Adler), Sommermilchstraße</a:t>
            </a:r>
          </a:p>
        </p:txBody>
      </p:sp>
      <p:pic>
        <p:nvPicPr>
          <p:cNvPr id="9" name="Grafik 8" descr="Ein Bild, das Grafiken, Logo, Schrift, Design enthält.&#10;&#10;KI-generierte Inhalte können fehlerhaft sein.">
            <a:extLst>
              <a:ext uri="{FF2B5EF4-FFF2-40B4-BE49-F238E27FC236}">
                <a16:creationId xmlns:a16="http://schemas.microsoft.com/office/drawing/2014/main" id="{2575ACCE-0587-8E04-2725-B1218743A6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pic>
        <p:nvPicPr>
          <p:cNvPr id="10" name="Grafik 9">
            <a:extLst>
              <a:ext uri="{FF2B5EF4-FFF2-40B4-BE49-F238E27FC236}">
                <a16:creationId xmlns:a16="http://schemas.microsoft.com/office/drawing/2014/main" id="{D9B953BE-D730-112A-2C8E-53CCBC4946A2}"/>
              </a:ext>
            </a:extLst>
          </p:cNvPr>
          <p:cNvPicPr>
            <a:picLocks noChangeAspect="1"/>
          </p:cNvPicPr>
          <p:nvPr/>
        </p:nvPicPr>
        <p:blipFill>
          <a:blip r:embed="rId3"/>
          <a:stretch>
            <a:fillRect/>
          </a:stretch>
        </p:blipFill>
        <p:spPr>
          <a:xfrm>
            <a:off x="6768872" y="1592710"/>
            <a:ext cx="4870677" cy="4834147"/>
          </a:xfrm>
          <a:prstGeom prst="rect">
            <a:avLst/>
          </a:prstGeom>
        </p:spPr>
      </p:pic>
      <p:pic>
        <p:nvPicPr>
          <p:cNvPr id="11" name="Grafik 10">
            <a:extLst>
              <a:ext uri="{FF2B5EF4-FFF2-40B4-BE49-F238E27FC236}">
                <a16:creationId xmlns:a16="http://schemas.microsoft.com/office/drawing/2014/main" id="{11BCBE8C-0BB1-2961-029A-79467BFC07B2}"/>
              </a:ext>
            </a:extLst>
          </p:cNvPr>
          <p:cNvPicPr>
            <a:picLocks noChangeAspect="1"/>
          </p:cNvPicPr>
          <p:nvPr/>
        </p:nvPicPr>
        <p:blipFill>
          <a:blip r:embed="rId4"/>
          <a:stretch>
            <a:fillRect/>
          </a:stretch>
        </p:blipFill>
        <p:spPr>
          <a:xfrm>
            <a:off x="838200" y="3525943"/>
            <a:ext cx="5157180" cy="2900914"/>
          </a:xfrm>
          <a:prstGeom prst="rect">
            <a:avLst/>
          </a:prstGeom>
        </p:spPr>
      </p:pic>
    </p:spTree>
    <p:extLst>
      <p:ext uri="{BB962C8B-B14F-4D97-AF65-F5344CB8AC3E}">
        <p14:creationId xmlns:p14="http://schemas.microsoft.com/office/powerpoint/2010/main" val="1545436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CD4F3815-3D91-FFFE-0B85-0BCBFF4708A1}"/>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1766BB8E-0351-7063-1D5D-B79AF5C5B614}"/>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6090E38F-6AC6-720E-114E-63AE71209C70}"/>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12</a:t>
            </a:fld>
            <a:endParaRPr lang="de-AT" dirty="0"/>
          </a:p>
        </p:txBody>
      </p:sp>
      <p:sp>
        <p:nvSpPr>
          <p:cNvPr id="6" name="Textfeld 5">
            <a:extLst>
              <a:ext uri="{FF2B5EF4-FFF2-40B4-BE49-F238E27FC236}">
                <a16:creationId xmlns:a16="http://schemas.microsoft.com/office/drawing/2014/main" id="{F60F8CA4-C594-D6FA-37C3-7017A5643DEB}"/>
              </a:ext>
            </a:extLst>
          </p:cNvPr>
          <p:cNvSpPr txBox="1"/>
          <p:nvPr/>
        </p:nvSpPr>
        <p:spPr>
          <a:xfrm>
            <a:off x="242977" y="1621388"/>
            <a:ext cx="759124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2400" dirty="0"/>
              <a:t>Sternbilder - Muster am Himmel</a:t>
            </a:r>
            <a:endParaRPr lang="de-DE" sz="2400" b="1" dirty="0">
              <a:solidFill>
                <a:srgbClr val="FF0000"/>
              </a:solidFill>
              <a:effectLst/>
              <a:latin typeface="Verdana" panose="020B0604030504040204" pitchFamily="34" charset="0"/>
              <a:ea typeface="Times New Roman" panose="02020603050405020304" pitchFamily="18" charset="0"/>
              <a:cs typeface="Arial" panose="020B0604020202020204" pitchFamily="34" charset="0"/>
            </a:endParaRPr>
          </a:p>
        </p:txBody>
      </p:sp>
      <p:sp>
        <p:nvSpPr>
          <p:cNvPr id="7" name="Textfeld 6">
            <a:extLst>
              <a:ext uri="{FF2B5EF4-FFF2-40B4-BE49-F238E27FC236}">
                <a16:creationId xmlns:a16="http://schemas.microsoft.com/office/drawing/2014/main" id="{C53C4FDC-4B5B-A58C-4159-F1BEFB7F7CC1}"/>
              </a:ext>
            </a:extLst>
          </p:cNvPr>
          <p:cNvSpPr txBox="1"/>
          <p:nvPr/>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8" name="Textfeld 7">
            <a:extLst>
              <a:ext uri="{FF2B5EF4-FFF2-40B4-BE49-F238E27FC236}">
                <a16:creationId xmlns:a16="http://schemas.microsoft.com/office/drawing/2014/main" id="{0B6DB662-4A66-09A5-839D-141ED3246004}"/>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Beobachtbare Objekte am Himmel</a:t>
            </a:r>
          </a:p>
          <a:p>
            <a:endParaRPr lang="de-AT" dirty="0"/>
          </a:p>
        </p:txBody>
      </p:sp>
      <p:sp>
        <p:nvSpPr>
          <p:cNvPr id="9" name="Textfeld 8">
            <a:extLst>
              <a:ext uri="{FF2B5EF4-FFF2-40B4-BE49-F238E27FC236}">
                <a16:creationId xmlns:a16="http://schemas.microsoft.com/office/drawing/2014/main" id="{783F9D3E-E6F5-8D4E-0A27-399BB22CF652}"/>
              </a:ext>
            </a:extLst>
          </p:cNvPr>
          <p:cNvSpPr txBox="1"/>
          <p:nvPr/>
        </p:nvSpPr>
        <p:spPr>
          <a:xfrm>
            <a:off x="388189" y="2536166"/>
            <a:ext cx="8333117" cy="954107"/>
          </a:xfrm>
          <a:prstGeom prst="rect">
            <a:avLst/>
          </a:prstGeom>
          <a:noFill/>
        </p:spPr>
        <p:txBody>
          <a:bodyPr wrap="square" rtlCol="0">
            <a:spAutoFit/>
          </a:bodyPr>
          <a:lstStyle/>
          <a:p>
            <a:pPr marL="0" indent="0">
              <a:buFont typeface="Arial" panose="020B0604020202020204" pitchFamily="34" charset="0"/>
              <a:buNone/>
            </a:pPr>
            <a:r>
              <a:rPr lang="de-AT" sz="2000" b="1" dirty="0"/>
              <a:t>Sternbild - Herbst</a:t>
            </a:r>
          </a:p>
          <a:p>
            <a:pPr marL="0" indent="0">
              <a:buFont typeface="Arial" panose="020B0604020202020204" pitchFamily="34" charset="0"/>
              <a:buNone/>
            </a:pPr>
            <a:endParaRPr lang="de-AT" b="1" dirty="0"/>
          </a:p>
          <a:p>
            <a:pPr marL="285750" indent="-285750">
              <a:buFont typeface="Arial" panose="020B0604020202020204" pitchFamily="34" charset="0"/>
              <a:buChar char="•"/>
            </a:pPr>
            <a:r>
              <a:rPr lang="de-AT"/>
              <a:t>Herbstviereck (Pegasus), Andromeda</a:t>
            </a:r>
            <a:endParaRPr lang="de-DE" dirty="0"/>
          </a:p>
        </p:txBody>
      </p:sp>
      <p:pic>
        <p:nvPicPr>
          <p:cNvPr id="10" name="Grafik 9" descr="Ein Bild, das Grafiken, Logo, Schrift, Design enthält.&#10;&#10;KI-generierte Inhalte können fehlerhaft sein.">
            <a:extLst>
              <a:ext uri="{FF2B5EF4-FFF2-40B4-BE49-F238E27FC236}">
                <a16:creationId xmlns:a16="http://schemas.microsoft.com/office/drawing/2014/main" id="{99E4D08C-5139-699A-0DFA-7D2F780BF7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pic>
        <p:nvPicPr>
          <p:cNvPr id="11" name="Grafik 10">
            <a:extLst>
              <a:ext uri="{FF2B5EF4-FFF2-40B4-BE49-F238E27FC236}">
                <a16:creationId xmlns:a16="http://schemas.microsoft.com/office/drawing/2014/main" id="{590DA9CF-E3EB-0694-4F8E-605CF8A410CC}"/>
              </a:ext>
            </a:extLst>
          </p:cNvPr>
          <p:cNvPicPr>
            <a:picLocks noChangeAspect="1"/>
          </p:cNvPicPr>
          <p:nvPr/>
        </p:nvPicPr>
        <p:blipFill>
          <a:blip r:embed="rId3"/>
          <a:stretch>
            <a:fillRect/>
          </a:stretch>
        </p:blipFill>
        <p:spPr>
          <a:xfrm>
            <a:off x="1250810" y="3459496"/>
            <a:ext cx="4459092" cy="2978500"/>
          </a:xfrm>
          <a:prstGeom prst="rect">
            <a:avLst/>
          </a:prstGeom>
        </p:spPr>
      </p:pic>
      <p:pic>
        <p:nvPicPr>
          <p:cNvPr id="12" name="Grafik 11">
            <a:extLst>
              <a:ext uri="{FF2B5EF4-FFF2-40B4-BE49-F238E27FC236}">
                <a16:creationId xmlns:a16="http://schemas.microsoft.com/office/drawing/2014/main" id="{D66EF95B-9E70-228D-239B-8E3682B3DD1D}"/>
              </a:ext>
            </a:extLst>
          </p:cNvPr>
          <p:cNvPicPr>
            <a:picLocks noChangeAspect="1"/>
          </p:cNvPicPr>
          <p:nvPr/>
        </p:nvPicPr>
        <p:blipFill>
          <a:blip r:embed="rId4"/>
          <a:stretch>
            <a:fillRect/>
          </a:stretch>
        </p:blipFill>
        <p:spPr>
          <a:xfrm>
            <a:off x="6253523" y="1700466"/>
            <a:ext cx="5715000" cy="3810000"/>
          </a:xfrm>
          <a:prstGeom prst="rect">
            <a:avLst/>
          </a:prstGeom>
        </p:spPr>
      </p:pic>
    </p:spTree>
    <p:extLst>
      <p:ext uri="{BB962C8B-B14F-4D97-AF65-F5344CB8AC3E}">
        <p14:creationId xmlns:p14="http://schemas.microsoft.com/office/powerpoint/2010/main" val="20925526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7A21CF30-009F-C4DD-5FED-F9E884B9A1CD}"/>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48BA9E50-797B-B660-E5D7-4D75F7F03020}"/>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EE367D03-E129-B684-79C2-42B473517FFE}"/>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13</a:t>
            </a:fld>
            <a:endParaRPr lang="de-AT" dirty="0"/>
          </a:p>
        </p:txBody>
      </p:sp>
      <p:sp>
        <p:nvSpPr>
          <p:cNvPr id="5" name="Textfeld 4">
            <a:extLst>
              <a:ext uri="{FF2B5EF4-FFF2-40B4-BE49-F238E27FC236}">
                <a16:creationId xmlns:a16="http://schemas.microsoft.com/office/drawing/2014/main" id="{1CA90CBE-CC26-8C77-CF5F-5FF318806E5D}"/>
              </a:ext>
            </a:extLst>
          </p:cNvPr>
          <p:cNvSpPr txBox="1"/>
          <p:nvPr/>
        </p:nvSpPr>
        <p:spPr>
          <a:xfrm>
            <a:off x="242977" y="1621388"/>
            <a:ext cx="759124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2400" dirty="0"/>
              <a:t>Sternbilder - Muster am Himmel</a:t>
            </a:r>
            <a:endParaRPr lang="de-DE" sz="2400" b="1" dirty="0">
              <a:solidFill>
                <a:srgbClr val="FF0000"/>
              </a:solidFill>
              <a:effectLst/>
              <a:latin typeface="Verdana" panose="020B0604030504040204" pitchFamily="34" charset="0"/>
              <a:ea typeface="Times New Roman" panose="02020603050405020304" pitchFamily="18" charset="0"/>
              <a:cs typeface="Arial" panose="020B0604020202020204" pitchFamily="34" charset="0"/>
            </a:endParaRPr>
          </a:p>
        </p:txBody>
      </p:sp>
      <p:sp>
        <p:nvSpPr>
          <p:cNvPr id="6" name="Textfeld 5">
            <a:extLst>
              <a:ext uri="{FF2B5EF4-FFF2-40B4-BE49-F238E27FC236}">
                <a16:creationId xmlns:a16="http://schemas.microsoft.com/office/drawing/2014/main" id="{7228E486-4415-706B-30AA-FDBF06A98C59}"/>
              </a:ext>
            </a:extLst>
          </p:cNvPr>
          <p:cNvSpPr txBox="1"/>
          <p:nvPr/>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7" name="Textfeld 6">
            <a:extLst>
              <a:ext uri="{FF2B5EF4-FFF2-40B4-BE49-F238E27FC236}">
                <a16:creationId xmlns:a16="http://schemas.microsoft.com/office/drawing/2014/main" id="{6A5C7B40-ADB3-74BA-963D-E6B36892CBCC}"/>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Beobachtbare Objekte am Himmel</a:t>
            </a:r>
          </a:p>
          <a:p>
            <a:endParaRPr lang="de-AT" dirty="0"/>
          </a:p>
        </p:txBody>
      </p:sp>
      <p:sp>
        <p:nvSpPr>
          <p:cNvPr id="8" name="Textfeld 7">
            <a:extLst>
              <a:ext uri="{FF2B5EF4-FFF2-40B4-BE49-F238E27FC236}">
                <a16:creationId xmlns:a16="http://schemas.microsoft.com/office/drawing/2014/main" id="{F92B87DC-2A3C-E8F7-16AD-04E19D14DB63}"/>
              </a:ext>
            </a:extLst>
          </p:cNvPr>
          <p:cNvSpPr txBox="1"/>
          <p:nvPr/>
        </p:nvSpPr>
        <p:spPr>
          <a:xfrm>
            <a:off x="388189" y="2536166"/>
            <a:ext cx="8333117" cy="1231106"/>
          </a:xfrm>
          <a:prstGeom prst="rect">
            <a:avLst/>
          </a:prstGeom>
          <a:noFill/>
        </p:spPr>
        <p:txBody>
          <a:bodyPr wrap="square" rtlCol="0">
            <a:spAutoFit/>
          </a:bodyPr>
          <a:lstStyle/>
          <a:p>
            <a:pPr marL="0" indent="0">
              <a:buFont typeface="Arial" panose="020B0604020202020204" pitchFamily="34" charset="0"/>
              <a:buNone/>
            </a:pPr>
            <a:r>
              <a:rPr lang="de-AT" sz="2000" b="1" dirty="0"/>
              <a:t>Sternbild - Winter</a:t>
            </a:r>
          </a:p>
          <a:p>
            <a:pPr marL="0" indent="0">
              <a:buFont typeface="Arial" panose="020B0604020202020204" pitchFamily="34" charset="0"/>
              <a:buNone/>
            </a:pPr>
            <a:endParaRPr lang="de-AT" b="1" dirty="0"/>
          </a:p>
          <a:p>
            <a:pPr marL="285750" indent="-285750">
              <a:buFont typeface="Arial" panose="020B0604020202020204" pitchFamily="34" charset="0"/>
              <a:buChar char="•"/>
            </a:pPr>
            <a:r>
              <a:rPr lang="de-DE" dirty="0"/>
              <a:t>Wintersechseck (Fuhrmann, Stier, Orion, </a:t>
            </a:r>
          </a:p>
          <a:p>
            <a:pPr marL="285750" indent="-285750">
              <a:buFont typeface="Arial" panose="020B0604020202020204" pitchFamily="34" charset="0"/>
              <a:buChar char="•"/>
            </a:pPr>
            <a:r>
              <a:rPr lang="de-DE" dirty="0"/>
              <a:t>Großer Hund, Kleiner Hund)</a:t>
            </a:r>
          </a:p>
        </p:txBody>
      </p:sp>
      <p:pic>
        <p:nvPicPr>
          <p:cNvPr id="9" name="Grafik 8" descr="Ein Bild, das Grafiken, Logo, Schrift, Design enthält.&#10;&#10;KI-generierte Inhalte können fehlerhaft sein.">
            <a:extLst>
              <a:ext uri="{FF2B5EF4-FFF2-40B4-BE49-F238E27FC236}">
                <a16:creationId xmlns:a16="http://schemas.microsoft.com/office/drawing/2014/main" id="{40615230-B9BA-BA2D-7502-F9370AF4A5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pic>
        <p:nvPicPr>
          <p:cNvPr id="10" name="Grafik 9">
            <a:extLst>
              <a:ext uri="{FF2B5EF4-FFF2-40B4-BE49-F238E27FC236}">
                <a16:creationId xmlns:a16="http://schemas.microsoft.com/office/drawing/2014/main" id="{C0633C03-2478-3F36-54EF-D2B387B05D1E}"/>
              </a:ext>
            </a:extLst>
          </p:cNvPr>
          <p:cNvPicPr>
            <a:picLocks noChangeAspect="1"/>
          </p:cNvPicPr>
          <p:nvPr/>
        </p:nvPicPr>
        <p:blipFill>
          <a:blip r:embed="rId3"/>
          <a:stretch>
            <a:fillRect/>
          </a:stretch>
        </p:blipFill>
        <p:spPr>
          <a:xfrm>
            <a:off x="6611713" y="1621388"/>
            <a:ext cx="4445065" cy="4734961"/>
          </a:xfrm>
          <a:prstGeom prst="rect">
            <a:avLst/>
          </a:prstGeom>
        </p:spPr>
      </p:pic>
    </p:spTree>
    <p:extLst>
      <p:ext uri="{BB962C8B-B14F-4D97-AF65-F5344CB8AC3E}">
        <p14:creationId xmlns:p14="http://schemas.microsoft.com/office/powerpoint/2010/main" val="4817645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BF1CDECD-629B-EB44-21B8-24C249E672FA}"/>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580FB15B-874A-F3B0-62FC-B254C0865D3B}"/>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18E8651C-D061-3F80-412D-7F5E50F7CB2B}"/>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14</a:t>
            </a:fld>
            <a:endParaRPr lang="de-AT" dirty="0"/>
          </a:p>
        </p:txBody>
      </p:sp>
      <p:sp>
        <p:nvSpPr>
          <p:cNvPr id="5" name="Textfeld 4">
            <a:extLst>
              <a:ext uri="{FF2B5EF4-FFF2-40B4-BE49-F238E27FC236}">
                <a16:creationId xmlns:a16="http://schemas.microsoft.com/office/drawing/2014/main" id="{8CAF4F62-ECDB-C311-80AB-9B74AC160629}"/>
              </a:ext>
            </a:extLst>
          </p:cNvPr>
          <p:cNvSpPr txBox="1"/>
          <p:nvPr/>
        </p:nvSpPr>
        <p:spPr>
          <a:xfrm>
            <a:off x="242977" y="1621388"/>
            <a:ext cx="759124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2400" dirty="0"/>
              <a:t>Sternbilder - Muster am Himmel</a:t>
            </a:r>
            <a:endParaRPr lang="de-DE" sz="2400" b="1" dirty="0">
              <a:solidFill>
                <a:srgbClr val="FF0000"/>
              </a:solidFill>
              <a:effectLst/>
              <a:latin typeface="Verdana" panose="020B0604030504040204" pitchFamily="34" charset="0"/>
              <a:ea typeface="Times New Roman" panose="02020603050405020304" pitchFamily="18" charset="0"/>
              <a:cs typeface="Arial" panose="020B0604020202020204" pitchFamily="34" charset="0"/>
            </a:endParaRPr>
          </a:p>
        </p:txBody>
      </p:sp>
      <p:sp>
        <p:nvSpPr>
          <p:cNvPr id="6" name="Textfeld 5">
            <a:extLst>
              <a:ext uri="{FF2B5EF4-FFF2-40B4-BE49-F238E27FC236}">
                <a16:creationId xmlns:a16="http://schemas.microsoft.com/office/drawing/2014/main" id="{D44F98A3-0C69-55B5-7A7C-7DA0A2F2899B}"/>
              </a:ext>
            </a:extLst>
          </p:cNvPr>
          <p:cNvSpPr txBox="1"/>
          <p:nvPr/>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7" name="Textfeld 6">
            <a:extLst>
              <a:ext uri="{FF2B5EF4-FFF2-40B4-BE49-F238E27FC236}">
                <a16:creationId xmlns:a16="http://schemas.microsoft.com/office/drawing/2014/main" id="{4283AB87-6799-6A9C-4069-5FFCBBA9F923}"/>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Beobachtbare Objekte am Himmel</a:t>
            </a:r>
          </a:p>
          <a:p>
            <a:endParaRPr lang="de-AT" dirty="0"/>
          </a:p>
        </p:txBody>
      </p:sp>
      <p:sp>
        <p:nvSpPr>
          <p:cNvPr id="8" name="Textfeld 7">
            <a:extLst>
              <a:ext uri="{FF2B5EF4-FFF2-40B4-BE49-F238E27FC236}">
                <a16:creationId xmlns:a16="http://schemas.microsoft.com/office/drawing/2014/main" id="{3AFCA9F2-EA78-64D7-00EF-4439ABB3C69E}"/>
              </a:ext>
            </a:extLst>
          </p:cNvPr>
          <p:cNvSpPr txBox="1"/>
          <p:nvPr/>
        </p:nvSpPr>
        <p:spPr>
          <a:xfrm>
            <a:off x="388189" y="2536166"/>
            <a:ext cx="8333117" cy="2893100"/>
          </a:xfrm>
          <a:prstGeom prst="rect">
            <a:avLst/>
          </a:prstGeom>
          <a:noFill/>
        </p:spPr>
        <p:txBody>
          <a:bodyPr wrap="square" rtlCol="0">
            <a:spAutoFit/>
          </a:bodyPr>
          <a:lstStyle/>
          <a:p>
            <a:pPr marL="0" indent="0">
              <a:buFont typeface="Arial" panose="020B0604020202020204" pitchFamily="34" charset="0"/>
              <a:buNone/>
            </a:pPr>
            <a:r>
              <a:rPr lang="de-AT" sz="2000" b="1" dirty="0"/>
              <a:t>Sternbilder - Zirkumpolar</a:t>
            </a:r>
          </a:p>
          <a:p>
            <a:pPr marL="0" indent="0">
              <a:buFont typeface="Arial" panose="020B0604020202020204" pitchFamily="34" charset="0"/>
              <a:buNone/>
            </a:pPr>
            <a:endParaRPr lang="de-AT" b="1" dirty="0"/>
          </a:p>
          <a:p>
            <a:pPr marL="0" indent="0">
              <a:buFont typeface="Arial" panose="020B0604020202020204" pitchFamily="34" charset="0"/>
              <a:buNone/>
            </a:pPr>
            <a:r>
              <a:rPr lang="de-DE" dirty="0"/>
              <a:t>Sternbilder, die von einem bestimmten Breitengrad </a:t>
            </a:r>
          </a:p>
          <a:p>
            <a:pPr marL="0" indent="0">
              <a:buFont typeface="Arial" panose="020B0604020202020204" pitchFamily="34" charset="0"/>
              <a:buNone/>
            </a:pPr>
            <a:r>
              <a:rPr lang="de-DE" dirty="0"/>
              <a:t>aus das ganze Jahr über sichtbar sind.</a:t>
            </a:r>
            <a:endParaRPr lang="de-AT" b="1" dirty="0"/>
          </a:p>
          <a:p>
            <a:pPr marL="0" indent="0">
              <a:buFont typeface="Arial" panose="020B0604020202020204" pitchFamily="34" charset="0"/>
              <a:buNone/>
            </a:pPr>
            <a:endParaRPr lang="de-AT" b="1" dirty="0"/>
          </a:p>
          <a:p>
            <a:pPr marL="0" indent="0">
              <a:buFont typeface="Arial" panose="020B0604020202020204" pitchFamily="34" charset="0"/>
              <a:buNone/>
            </a:pPr>
            <a:endParaRPr lang="de-AT" b="1" dirty="0"/>
          </a:p>
          <a:p>
            <a:pPr marL="285750" indent="-285750">
              <a:buFont typeface="Arial" panose="020B0604020202020204" pitchFamily="34" charset="0"/>
              <a:buChar char="•"/>
            </a:pPr>
            <a:r>
              <a:rPr lang="de-AT" b="1" dirty="0"/>
              <a:t>Nord:</a:t>
            </a:r>
            <a:r>
              <a:rPr lang="de-AT" dirty="0"/>
              <a:t> Großer Bär, Kleiner Bär (Polarstern), </a:t>
            </a:r>
          </a:p>
          <a:p>
            <a:pPr marL="285750" indent="-285750">
              <a:buFont typeface="Arial" panose="020B0604020202020204" pitchFamily="34" charset="0"/>
              <a:buChar char="•"/>
            </a:pPr>
            <a:r>
              <a:rPr lang="de-AT" dirty="0"/>
              <a:t>Cassiopeia, Kepheus</a:t>
            </a:r>
          </a:p>
          <a:p>
            <a:pPr marL="285750" indent="-285750">
              <a:buFont typeface="Arial" panose="020B0604020202020204" pitchFamily="34" charset="0"/>
              <a:buChar char="•"/>
            </a:pPr>
            <a:endParaRPr lang="de-AT" dirty="0"/>
          </a:p>
          <a:p>
            <a:pPr marL="285750" indent="-285750">
              <a:buFont typeface="Arial" panose="020B0604020202020204" pitchFamily="34" charset="0"/>
              <a:buChar char="•"/>
            </a:pPr>
            <a:r>
              <a:rPr lang="de-DE" b="1" dirty="0"/>
              <a:t>Süd:</a:t>
            </a:r>
            <a:r>
              <a:rPr lang="de-DE" dirty="0"/>
              <a:t> Oktant (um den südlichen Himmelspol)</a:t>
            </a:r>
          </a:p>
        </p:txBody>
      </p:sp>
      <p:pic>
        <p:nvPicPr>
          <p:cNvPr id="9" name="Grafik 8" descr="Ein Bild, das Grafiken, Logo, Schrift, Design enthält.&#10;&#10;KI-generierte Inhalte können fehlerhaft sein.">
            <a:extLst>
              <a:ext uri="{FF2B5EF4-FFF2-40B4-BE49-F238E27FC236}">
                <a16:creationId xmlns:a16="http://schemas.microsoft.com/office/drawing/2014/main" id="{C4EE2F7F-A189-C4A9-3746-7BC89FF8E0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pic>
        <p:nvPicPr>
          <p:cNvPr id="10" name="Grafik 9">
            <a:extLst>
              <a:ext uri="{FF2B5EF4-FFF2-40B4-BE49-F238E27FC236}">
                <a16:creationId xmlns:a16="http://schemas.microsoft.com/office/drawing/2014/main" id="{D91BEF05-FBC7-C9A7-612B-4184AA839257}"/>
              </a:ext>
            </a:extLst>
          </p:cNvPr>
          <p:cNvPicPr>
            <a:picLocks noChangeAspect="1"/>
          </p:cNvPicPr>
          <p:nvPr/>
        </p:nvPicPr>
        <p:blipFill>
          <a:blip r:embed="rId3"/>
          <a:stretch>
            <a:fillRect/>
          </a:stretch>
        </p:blipFill>
        <p:spPr>
          <a:xfrm>
            <a:off x="5516289" y="1530356"/>
            <a:ext cx="6432734" cy="4546593"/>
          </a:xfrm>
          <a:prstGeom prst="rect">
            <a:avLst/>
          </a:prstGeom>
        </p:spPr>
      </p:pic>
    </p:spTree>
    <p:extLst>
      <p:ext uri="{BB962C8B-B14F-4D97-AF65-F5344CB8AC3E}">
        <p14:creationId xmlns:p14="http://schemas.microsoft.com/office/powerpoint/2010/main" val="27579082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10">
            <a:extLst>
              <a:ext uri="{FF2B5EF4-FFF2-40B4-BE49-F238E27FC236}">
                <a16:creationId xmlns:a16="http://schemas.microsoft.com/office/drawing/2014/main" id="{EA5C20AE-DF8F-51C5-DB5C-70B2894D6DE7}"/>
              </a:ext>
            </a:extLst>
          </p:cNvPr>
          <p:cNvPicPr>
            <a:picLocks noChangeAspect="1"/>
          </p:cNvPicPr>
          <p:nvPr/>
        </p:nvPicPr>
        <p:blipFill>
          <a:blip r:embed="rId2"/>
          <a:stretch>
            <a:fillRect/>
          </a:stretch>
        </p:blipFill>
        <p:spPr>
          <a:xfrm>
            <a:off x="6295708" y="1945689"/>
            <a:ext cx="5895975" cy="4426181"/>
          </a:xfrm>
          <a:prstGeom prst="rect">
            <a:avLst/>
          </a:prstGeom>
        </p:spPr>
      </p:pic>
      <p:sp>
        <p:nvSpPr>
          <p:cNvPr id="2" name="Datumsplatzhalter 3">
            <a:extLst>
              <a:ext uri="{FF2B5EF4-FFF2-40B4-BE49-F238E27FC236}">
                <a16:creationId xmlns:a16="http://schemas.microsoft.com/office/drawing/2014/main" id="{E440060A-5A4D-672F-28FC-93DF703DEFE0}"/>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CF02E24D-B74F-452C-4F9E-D3FBB74AA1A9}"/>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9CA2ECA7-C505-5144-DDBA-EF7E4715A49E}"/>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15</a:t>
            </a:fld>
            <a:endParaRPr lang="de-AT" dirty="0"/>
          </a:p>
        </p:txBody>
      </p:sp>
      <p:sp>
        <p:nvSpPr>
          <p:cNvPr id="6" name="Textfeld 5">
            <a:extLst>
              <a:ext uri="{FF2B5EF4-FFF2-40B4-BE49-F238E27FC236}">
                <a16:creationId xmlns:a16="http://schemas.microsoft.com/office/drawing/2014/main" id="{D23B8856-973A-183E-C9BD-63C4A04F2213}"/>
              </a:ext>
            </a:extLst>
          </p:cNvPr>
          <p:cNvSpPr txBox="1"/>
          <p:nvPr/>
        </p:nvSpPr>
        <p:spPr>
          <a:xfrm>
            <a:off x="388189" y="1714857"/>
            <a:ext cx="7591245" cy="461665"/>
          </a:xfrm>
          <a:prstGeom prst="rect">
            <a:avLst/>
          </a:prstGeom>
          <a:noFill/>
        </p:spPr>
        <p:txBody>
          <a:bodyPr wrap="square" rtlCol="0">
            <a:spAutoFit/>
          </a:bodyPr>
          <a:lstStyle/>
          <a:p>
            <a:pPr marL="0" indent="0">
              <a:buFont typeface="Arial" panose="020B0604020202020204" pitchFamily="34" charset="0"/>
              <a:buNone/>
            </a:pPr>
            <a:r>
              <a:rPr lang="de-AT" sz="2400" b="0" dirty="0"/>
              <a:t>Polarstern und Präzession</a:t>
            </a:r>
          </a:p>
        </p:txBody>
      </p:sp>
      <p:sp>
        <p:nvSpPr>
          <p:cNvPr id="7" name="Textfeld 6">
            <a:extLst>
              <a:ext uri="{FF2B5EF4-FFF2-40B4-BE49-F238E27FC236}">
                <a16:creationId xmlns:a16="http://schemas.microsoft.com/office/drawing/2014/main" id="{00D8F363-ADFB-ED4E-7199-27D775A9A1B1}"/>
              </a:ext>
            </a:extLst>
          </p:cNvPr>
          <p:cNvSpPr txBox="1"/>
          <p:nvPr/>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8" name="Textfeld 7">
            <a:extLst>
              <a:ext uri="{FF2B5EF4-FFF2-40B4-BE49-F238E27FC236}">
                <a16:creationId xmlns:a16="http://schemas.microsoft.com/office/drawing/2014/main" id="{65DAB562-9C95-09DE-40D1-A23A415C8FE6}"/>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Beobachtbare Objekte am Himmel</a:t>
            </a:r>
          </a:p>
          <a:p>
            <a:endParaRPr lang="de-AT" dirty="0"/>
          </a:p>
        </p:txBody>
      </p:sp>
      <p:sp>
        <p:nvSpPr>
          <p:cNvPr id="9" name="Textfeld 8">
            <a:extLst>
              <a:ext uri="{FF2B5EF4-FFF2-40B4-BE49-F238E27FC236}">
                <a16:creationId xmlns:a16="http://schemas.microsoft.com/office/drawing/2014/main" id="{2C81753A-022F-5609-052D-FDEF0AF69A3E}"/>
              </a:ext>
            </a:extLst>
          </p:cNvPr>
          <p:cNvSpPr txBox="1"/>
          <p:nvPr/>
        </p:nvSpPr>
        <p:spPr>
          <a:xfrm>
            <a:off x="388189" y="2536166"/>
            <a:ext cx="8333117" cy="3416320"/>
          </a:xfrm>
          <a:prstGeom prst="rect">
            <a:avLst/>
          </a:prstGeom>
          <a:noFill/>
        </p:spPr>
        <p:txBody>
          <a:bodyPr wrap="square" rtlCol="0">
            <a:spAutoFit/>
          </a:bodyPr>
          <a:lstStyle/>
          <a:p>
            <a:pPr marL="0" indent="0">
              <a:buFont typeface="Arial" panose="020B0604020202020204" pitchFamily="34" charset="0"/>
              <a:buNone/>
            </a:pPr>
            <a:endParaRPr lang="de-AT" b="1" dirty="0"/>
          </a:p>
          <a:p>
            <a:pPr marL="0" indent="0">
              <a:buFont typeface="Arial" panose="020B0604020202020204" pitchFamily="34" charset="0"/>
              <a:buNone/>
            </a:pPr>
            <a:r>
              <a:rPr lang="de-DE" b="1" dirty="0"/>
              <a:t>Der Polarstern und die wandernde Erdachse</a:t>
            </a:r>
            <a:endParaRPr lang="de-AT" b="1" dirty="0"/>
          </a:p>
          <a:p>
            <a:pPr marL="0" indent="0">
              <a:buFont typeface="Arial" panose="020B0604020202020204" pitchFamily="34" charset="0"/>
              <a:buNone/>
            </a:pPr>
            <a:endParaRPr lang="de-AT" b="1" dirty="0"/>
          </a:p>
          <a:p>
            <a:pPr marL="285750" indent="-285750">
              <a:buFont typeface="Arial" panose="020B0604020202020204" pitchFamily="34" charset="0"/>
              <a:buChar char="•"/>
            </a:pPr>
            <a:r>
              <a:rPr lang="de-DE" b="1" dirty="0"/>
              <a:t>Polarstern:</a:t>
            </a:r>
            <a:r>
              <a:rPr lang="de-DE" dirty="0"/>
              <a:t> Steht in der Nähe des nördlichen Himmelspols und </a:t>
            </a:r>
          </a:p>
          <a:p>
            <a:r>
              <a:rPr lang="de-DE" dirty="0"/>
              <a:t>      scheint sich kaum zu bewegen, dient daher zur Navigation. </a:t>
            </a:r>
          </a:p>
          <a:p>
            <a:r>
              <a:rPr lang="de-DE" dirty="0"/>
              <a:t>      Aktuell ist das Polaris im Kleinen Bären.</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r>
              <a:rPr lang="de-DE" b="1" dirty="0"/>
              <a:t>Präzession:</a:t>
            </a:r>
            <a:r>
              <a:rPr lang="de-DE" dirty="0"/>
              <a:t> Die langsame, kegelförmige Bewegung der </a:t>
            </a:r>
          </a:p>
          <a:p>
            <a:r>
              <a:rPr lang="de-DE" dirty="0"/>
              <a:t>      Erdachse (ähnlich einem Kreisel). Dadurch ändert sich die </a:t>
            </a:r>
          </a:p>
          <a:p>
            <a:r>
              <a:rPr lang="de-DE" dirty="0"/>
              <a:t>      Position des nördlichen Himmelspols im Laufe von ca. 26.000 </a:t>
            </a:r>
          </a:p>
          <a:p>
            <a:r>
              <a:rPr lang="de-DE" dirty="0"/>
              <a:t>      Jahren, und somit auch der "Polarstern".</a:t>
            </a:r>
            <a:endParaRPr lang="de-AT" dirty="0"/>
          </a:p>
          <a:p>
            <a:r>
              <a:rPr lang="de-DE" b="1" dirty="0"/>
              <a:t>  </a:t>
            </a:r>
          </a:p>
        </p:txBody>
      </p:sp>
      <p:pic>
        <p:nvPicPr>
          <p:cNvPr id="10" name="Grafik 9" descr="Ein Bild, das Grafiken, Logo, Schrift, Design enthält.&#10;&#10;KI-generierte Inhalte können fehlerhaft sein.">
            <a:extLst>
              <a:ext uri="{FF2B5EF4-FFF2-40B4-BE49-F238E27FC236}">
                <a16:creationId xmlns:a16="http://schemas.microsoft.com/office/drawing/2014/main" id="{741FFC5B-906A-D6CE-843B-03B03F4360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spTree>
    <p:extLst>
      <p:ext uri="{BB962C8B-B14F-4D97-AF65-F5344CB8AC3E}">
        <p14:creationId xmlns:p14="http://schemas.microsoft.com/office/powerpoint/2010/main" val="31716767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66183548-2BF6-6F0A-3E18-63B7F022FE8B}"/>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42956C0F-2E6A-27CB-AE13-08BCFF7F818D}"/>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F2E340B7-09BE-C652-8640-EC0DE9ED845D}"/>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16</a:t>
            </a:fld>
            <a:endParaRPr lang="de-AT" dirty="0"/>
          </a:p>
        </p:txBody>
      </p:sp>
      <p:sp>
        <p:nvSpPr>
          <p:cNvPr id="5" name="Textfeld 4">
            <a:extLst>
              <a:ext uri="{FF2B5EF4-FFF2-40B4-BE49-F238E27FC236}">
                <a16:creationId xmlns:a16="http://schemas.microsoft.com/office/drawing/2014/main" id="{2C9AB9BF-56B0-BD46-1CB4-471F34FC2EBF}"/>
              </a:ext>
            </a:extLst>
          </p:cNvPr>
          <p:cNvSpPr txBox="1"/>
          <p:nvPr/>
        </p:nvSpPr>
        <p:spPr>
          <a:xfrm>
            <a:off x="388189" y="1714857"/>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Sternbilder und Mythologie</a:t>
            </a:r>
            <a:endParaRPr lang="de-AT" sz="2400" b="0" dirty="0"/>
          </a:p>
        </p:txBody>
      </p:sp>
      <p:sp>
        <p:nvSpPr>
          <p:cNvPr id="6" name="Textfeld 5">
            <a:extLst>
              <a:ext uri="{FF2B5EF4-FFF2-40B4-BE49-F238E27FC236}">
                <a16:creationId xmlns:a16="http://schemas.microsoft.com/office/drawing/2014/main" id="{FC98C5EA-81DA-9A0F-ADB4-CD57DA130934}"/>
              </a:ext>
            </a:extLst>
          </p:cNvPr>
          <p:cNvSpPr txBox="1"/>
          <p:nvPr/>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7" name="Textfeld 6">
            <a:extLst>
              <a:ext uri="{FF2B5EF4-FFF2-40B4-BE49-F238E27FC236}">
                <a16:creationId xmlns:a16="http://schemas.microsoft.com/office/drawing/2014/main" id="{C90835DC-FB9F-4A10-14FF-F41A179116B0}"/>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Beobachtbare Objekte am Himmel</a:t>
            </a:r>
          </a:p>
          <a:p>
            <a:endParaRPr lang="de-AT" dirty="0"/>
          </a:p>
        </p:txBody>
      </p:sp>
      <p:sp>
        <p:nvSpPr>
          <p:cNvPr id="8" name="Textfeld 7">
            <a:extLst>
              <a:ext uri="{FF2B5EF4-FFF2-40B4-BE49-F238E27FC236}">
                <a16:creationId xmlns:a16="http://schemas.microsoft.com/office/drawing/2014/main" id="{5099F7B8-5539-673A-0B3F-C92D7F6F06FD}"/>
              </a:ext>
            </a:extLst>
          </p:cNvPr>
          <p:cNvSpPr txBox="1"/>
          <p:nvPr/>
        </p:nvSpPr>
        <p:spPr>
          <a:xfrm>
            <a:off x="388189" y="2536166"/>
            <a:ext cx="8333117" cy="3416320"/>
          </a:xfrm>
          <a:prstGeom prst="rect">
            <a:avLst/>
          </a:prstGeom>
          <a:noFill/>
        </p:spPr>
        <p:txBody>
          <a:bodyPr wrap="square" rtlCol="0">
            <a:spAutoFit/>
          </a:bodyPr>
          <a:lstStyle/>
          <a:p>
            <a:pPr marL="0" indent="0">
              <a:buFont typeface="Arial" panose="020B0604020202020204" pitchFamily="34" charset="0"/>
              <a:buNone/>
            </a:pPr>
            <a:endParaRPr lang="de-AT" b="1" dirty="0"/>
          </a:p>
          <a:p>
            <a:pPr marL="0" indent="0">
              <a:buFont typeface="Arial" panose="020B0604020202020204" pitchFamily="34" charset="0"/>
              <a:buNone/>
            </a:pPr>
            <a:r>
              <a:rPr lang="de-AT" b="1" dirty="0"/>
              <a:t>Himmlische Geschichten</a:t>
            </a:r>
          </a:p>
          <a:p>
            <a:pPr marL="0" indent="0">
              <a:buFont typeface="Arial" panose="020B0604020202020204" pitchFamily="34" charset="0"/>
              <a:buNone/>
            </a:pPr>
            <a:endParaRPr lang="de-AT" b="1" dirty="0"/>
          </a:p>
          <a:p>
            <a:pPr marL="285750" indent="-285750">
              <a:buFont typeface="Arial" panose="020B0604020202020204" pitchFamily="34" charset="0"/>
              <a:buChar char="•"/>
            </a:pPr>
            <a:r>
              <a:rPr lang="de-DE" dirty="0"/>
              <a:t>Viele Sternbilder sind nach Figuren und Geschichten aus der </a:t>
            </a:r>
          </a:p>
          <a:p>
            <a:r>
              <a:rPr lang="de-DE" dirty="0"/>
              <a:t>      griechischen und römischen Mythologie benannt.</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endParaRPr lang="de-DE"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dirty="0"/>
              <a:t>    Beispiele: </a:t>
            </a:r>
          </a:p>
          <a:p>
            <a:pPr>
              <a:buFont typeface="Arial" panose="020B0604020202020204" pitchFamily="34" charset="0"/>
              <a:buChar char="•"/>
            </a:pPr>
            <a:endParaRPr lang="de-DE" dirty="0"/>
          </a:p>
          <a:p>
            <a:pPr marL="800100" lvl="1" indent="-342900">
              <a:buFont typeface="Arial" panose="020B0604020202020204" pitchFamily="34" charset="0"/>
              <a:buChar char="•"/>
            </a:pPr>
            <a:r>
              <a:rPr lang="de-DE" b="1" dirty="0"/>
              <a:t>Cassiopeia:</a:t>
            </a:r>
            <a:r>
              <a:rPr lang="de-DE" dirty="0"/>
              <a:t>  Eine eitle Königin.</a:t>
            </a:r>
          </a:p>
          <a:p>
            <a:pPr marL="800100" lvl="1" indent="-342900">
              <a:buFont typeface="Arial" panose="020B0604020202020204" pitchFamily="34" charset="0"/>
              <a:buChar char="•"/>
            </a:pPr>
            <a:r>
              <a:rPr lang="de-DE" b="1" dirty="0"/>
              <a:t>Orion:</a:t>
            </a:r>
            <a:r>
              <a:rPr lang="de-DE" dirty="0"/>
              <a:t>               Ein berühmter Jäger.</a:t>
            </a:r>
          </a:p>
          <a:p>
            <a:pPr marL="285750" indent="-285750">
              <a:buFont typeface="Arial" panose="020B0604020202020204" pitchFamily="34" charset="0"/>
              <a:buChar char="•"/>
            </a:pPr>
            <a:endParaRPr lang="de-DE" b="1" dirty="0"/>
          </a:p>
        </p:txBody>
      </p:sp>
      <p:pic>
        <p:nvPicPr>
          <p:cNvPr id="9" name="Grafik 8" descr="Ein Bild, das Grafiken, Logo, Schrift, Design enthält.&#10;&#10;KI-generierte Inhalte können fehlerhaft sein.">
            <a:extLst>
              <a:ext uri="{FF2B5EF4-FFF2-40B4-BE49-F238E27FC236}">
                <a16:creationId xmlns:a16="http://schemas.microsoft.com/office/drawing/2014/main" id="{D0080986-B368-5E3F-D730-B671DF9B28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pic>
        <p:nvPicPr>
          <p:cNvPr id="12" name="Grafik 11">
            <a:extLst>
              <a:ext uri="{FF2B5EF4-FFF2-40B4-BE49-F238E27FC236}">
                <a16:creationId xmlns:a16="http://schemas.microsoft.com/office/drawing/2014/main" id="{FED95C50-84C6-594D-AA56-8CD494BD6794}"/>
              </a:ext>
            </a:extLst>
          </p:cNvPr>
          <p:cNvPicPr>
            <a:picLocks noChangeAspect="1"/>
          </p:cNvPicPr>
          <p:nvPr/>
        </p:nvPicPr>
        <p:blipFill>
          <a:blip r:embed="rId3"/>
          <a:stretch>
            <a:fillRect/>
          </a:stretch>
        </p:blipFill>
        <p:spPr>
          <a:xfrm>
            <a:off x="8153400" y="1649991"/>
            <a:ext cx="3773698" cy="4712131"/>
          </a:xfrm>
          <a:prstGeom prst="rect">
            <a:avLst/>
          </a:prstGeom>
        </p:spPr>
      </p:pic>
      <p:pic>
        <p:nvPicPr>
          <p:cNvPr id="14" name="Grafik 13">
            <a:extLst>
              <a:ext uri="{FF2B5EF4-FFF2-40B4-BE49-F238E27FC236}">
                <a16:creationId xmlns:a16="http://schemas.microsoft.com/office/drawing/2014/main" id="{15638240-6BD4-D08A-D8FA-B4498B3B6BDC}"/>
              </a:ext>
            </a:extLst>
          </p:cNvPr>
          <p:cNvPicPr>
            <a:picLocks noChangeAspect="1"/>
          </p:cNvPicPr>
          <p:nvPr/>
        </p:nvPicPr>
        <p:blipFill>
          <a:blip r:embed="rId4"/>
          <a:stretch>
            <a:fillRect/>
          </a:stretch>
        </p:blipFill>
        <p:spPr>
          <a:xfrm>
            <a:off x="5762625" y="3695526"/>
            <a:ext cx="2252941" cy="2605811"/>
          </a:xfrm>
          <a:prstGeom prst="rect">
            <a:avLst/>
          </a:prstGeom>
        </p:spPr>
      </p:pic>
    </p:spTree>
    <p:extLst>
      <p:ext uri="{BB962C8B-B14F-4D97-AF65-F5344CB8AC3E}">
        <p14:creationId xmlns:p14="http://schemas.microsoft.com/office/powerpoint/2010/main" val="8234279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10">
            <a:extLst>
              <a:ext uri="{FF2B5EF4-FFF2-40B4-BE49-F238E27FC236}">
                <a16:creationId xmlns:a16="http://schemas.microsoft.com/office/drawing/2014/main" id="{857CABEC-5B76-BE30-A271-74595471279D}"/>
              </a:ext>
            </a:extLst>
          </p:cNvPr>
          <p:cNvPicPr>
            <a:picLocks noChangeAspect="1"/>
          </p:cNvPicPr>
          <p:nvPr/>
        </p:nvPicPr>
        <p:blipFill>
          <a:blip r:embed="rId2"/>
          <a:stretch>
            <a:fillRect/>
          </a:stretch>
        </p:blipFill>
        <p:spPr>
          <a:xfrm>
            <a:off x="8365898" y="3884016"/>
            <a:ext cx="3481340" cy="2724149"/>
          </a:xfrm>
          <a:prstGeom prst="rect">
            <a:avLst/>
          </a:prstGeom>
        </p:spPr>
      </p:pic>
      <p:sp>
        <p:nvSpPr>
          <p:cNvPr id="2" name="Datumsplatzhalter 3">
            <a:extLst>
              <a:ext uri="{FF2B5EF4-FFF2-40B4-BE49-F238E27FC236}">
                <a16:creationId xmlns:a16="http://schemas.microsoft.com/office/drawing/2014/main" id="{81473797-D2AE-B52A-3ACC-CFA28815E71A}"/>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884C3620-91B3-5CF0-2206-4D43269C20BA}"/>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ABFA6D37-9994-C135-ED82-4F0FF1788B2A}"/>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17</a:t>
            </a:fld>
            <a:endParaRPr lang="de-AT" dirty="0"/>
          </a:p>
        </p:txBody>
      </p:sp>
      <p:sp>
        <p:nvSpPr>
          <p:cNvPr id="6" name="Textfeld 5">
            <a:extLst>
              <a:ext uri="{FF2B5EF4-FFF2-40B4-BE49-F238E27FC236}">
                <a16:creationId xmlns:a16="http://schemas.microsoft.com/office/drawing/2014/main" id="{340DAF5A-B92B-83A5-94F1-DFFB8A7CF896}"/>
              </a:ext>
            </a:extLst>
          </p:cNvPr>
          <p:cNvSpPr txBox="1"/>
          <p:nvPr/>
        </p:nvSpPr>
        <p:spPr>
          <a:xfrm>
            <a:off x="388189" y="1714857"/>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Sternhaufen - Gemeinschaften von Sternen</a:t>
            </a:r>
            <a:endParaRPr lang="de-AT" sz="2400" b="0" dirty="0"/>
          </a:p>
        </p:txBody>
      </p:sp>
      <p:sp>
        <p:nvSpPr>
          <p:cNvPr id="7" name="Textfeld 6">
            <a:extLst>
              <a:ext uri="{FF2B5EF4-FFF2-40B4-BE49-F238E27FC236}">
                <a16:creationId xmlns:a16="http://schemas.microsoft.com/office/drawing/2014/main" id="{50C7A1BE-17C3-C155-3840-C96733B9A792}"/>
              </a:ext>
            </a:extLst>
          </p:cNvPr>
          <p:cNvSpPr txBox="1"/>
          <p:nvPr/>
        </p:nvSpPr>
        <p:spPr>
          <a:xfrm>
            <a:off x="2769439" y="3082726"/>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8" name="Textfeld 7">
            <a:extLst>
              <a:ext uri="{FF2B5EF4-FFF2-40B4-BE49-F238E27FC236}">
                <a16:creationId xmlns:a16="http://schemas.microsoft.com/office/drawing/2014/main" id="{BF46FE9C-9F6E-941B-5C90-C5A0B41E9B74}"/>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Beobachtbare Objekte am Himmel</a:t>
            </a:r>
          </a:p>
          <a:p>
            <a:endParaRPr lang="de-AT" dirty="0"/>
          </a:p>
        </p:txBody>
      </p:sp>
      <p:sp>
        <p:nvSpPr>
          <p:cNvPr id="9" name="Textfeld 8">
            <a:extLst>
              <a:ext uri="{FF2B5EF4-FFF2-40B4-BE49-F238E27FC236}">
                <a16:creationId xmlns:a16="http://schemas.microsoft.com/office/drawing/2014/main" id="{EA1E19AD-A035-6BFF-F3B7-7BB62DDDB70B}"/>
              </a:ext>
            </a:extLst>
          </p:cNvPr>
          <p:cNvSpPr txBox="1"/>
          <p:nvPr/>
        </p:nvSpPr>
        <p:spPr>
          <a:xfrm>
            <a:off x="364678" y="2281277"/>
            <a:ext cx="8333117" cy="3970318"/>
          </a:xfrm>
          <a:prstGeom prst="rect">
            <a:avLst/>
          </a:prstGeom>
          <a:noFill/>
        </p:spPr>
        <p:txBody>
          <a:bodyPr wrap="square" rtlCol="0">
            <a:spAutoFit/>
          </a:bodyPr>
          <a:lstStyle/>
          <a:p>
            <a:pPr marL="0" indent="0">
              <a:buFont typeface="Arial" panose="020B0604020202020204" pitchFamily="34" charset="0"/>
              <a:buNone/>
            </a:pPr>
            <a:r>
              <a:rPr lang="de-AT" b="1" dirty="0"/>
              <a:t>Sternhaufen - Geballte Sternenpracht</a:t>
            </a:r>
          </a:p>
          <a:p>
            <a:pPr marL="0" indent="0">
              <a:buFont typeface="Arial" panose="020B0604020202020204" pitchFamily="34" charset="0"/>
              <a:buNone/>
            </a:pPr>
            <a:endParaRPr lang="de-AT" b="1" dirty="0"/>
          </a:p>
          <a:p>
            <a:pPr>
              <a:buFont typeface="Arial" panose="020B0604020202020204" pitchFamily="34" charset="0"/>
              <a:buChar char="•"/>
            </a:pPr>
            <a:r>
              <a:rPr lang="de-DE" b="1" dirty="0"/>
              <a:t>Offene Sternhaufen:</a:t>
            </a:r>
            <a:r>
              <a:rPr lang="de-DE" dirty="0"/>
              <a:t> Relativ junge Sterne (Millionen bis einige hundert </a:t>
            </a:r>
          </a:p>
          <a:p>
            <a:r>
              <a:rPr lang="de-DE" dirty="0"/>
              <a:t>                                                Millionen Jahre alt).</a:t>
            </a:r>
          </a:p>
          <a:p>
            <a:pPr lvl="1">
              <a:buFont typeface="Arial" panose="020B0604020202020204" pitchFamily="34" charset="0"/>
              <a:buChar char="•"/>
            </a:pPr>
            <a:r>
              <a:rPr lang="de-DE" dirty="0"/>
              <a:t> Gemeinsam aus einer riesigen Gas- und Staubwolke geboren.</a:t>
            </a:r>
          </a:p>
          <a:p>
            <a:pPr lvl="1">
              <a:buFont typeface="Arial" panose="020B0604020202020204" pitchFamily="34" charset="0"/>
              <a:buChar char="•"/>
            </a:pPr>
            <a:r>
              <a:rPr lang="de-DE" dirty="0"/>
              <a:t> Weniger dicht gepackt als Kugelsternhaufen.</a:t>
            </a:r>
          </a:p>
          <a:p>
            <a:pPr lvl="1">
              <a:buFont typeface="Arial" panose="020B0604020202020204" pitchFamily="34" charset="0"/>
              <a:buChar char="•"/>
            </a:pPr>
            <a:r>
              <a:rPr lang="de-DE" dirty="0"/>
              <a:t> Beispiele: </a:t>
            </a:r>
            <a:r>
              <a:rPr lang="de-DE" b="1" dirty="0"/>
              <a:t>Plejaden</a:t>
            </a:r>
            <a:r>
              <a:rPr lang="de-DE" dirty="0"/>
              <a:t> (Siebengestirn), ha und </a:t>
            </a:r>
            <a:r>
              <a:rPr lang="de-DE" dirty="0" err="1"/>
              <a:t>chi</a:t>
            </a:r>
            <a:r>
              <a:rPr lang="de-DE" dirty="0"/>
              <a:t> </a:t>
            </a:r>
            <a:r>
              <a:rPr lang="de-DE" dirty="0" err="1"/>
              <a:t>Persei</a:t>
            </a:r>
            <a:r>
              <a:rPr lang="de-DE" dirty="0"/>
              <a:t>.</a:t>
            </a:r>
          </a:p>
          <a:p>
            <a:pPr marL="285750" indent="-285750">
              <a:buFont typeface="Arial" panose="020B0604020202020204" pitchFamily="34" charset="0"/>
              <a:buChar char="•"/>
            </a:pPr>
            <a:endParaRPr lang="de-DE" dirty="0"/>
          </a:p>
          <a:p>
            <a:pPr>
              <a:buFont typeface="Arial" panose="020B0604020202020204" pitchFamily="34" charset="0"/>
              <a:buChar char="•"/>
            </a:pPr>
            <a:r>
              <a:rPr lang="de-AT" b="1" dirty="0"/>
              <a:t>Kugelsternhaufen:</a:t>
            </a:r>
            <a:r>
              <a:rPr lang="de-AT" dirty="0"/>
              <a:t> Sehr alte Sterne (Alter ≤ 12 Milliarden Jahre).</a:t>
            </a:r>
          </a:p>
          <a:p>
            <a:pPr lvl="1">
              <a:buFont typeface="Arial" panose="020B0604020202020204" pitchFamily="34" charset="0"/>
              <a:buChar char="•"/>
            </a:pPr>
            <a:r>
              <a:rPr lang="de-AT" dirty="0"/>
              <a:t> Dicht gepackte, kugelförmige Ansammlungen von Hunderttausenden </a:t>
            </a:r>
          </a:p>
          <a:p>
            <a:pPr lvl="1"/>
            <a:r>
              <a:rPr lang="de-AT" dirty="0"/>
              <a:t>   bis  Millionen von Sternen.</a:t>
            </a:r>
          </a:p>
          <a:p>
            <a:pPr lvl="1">
              <a:buFont typeface="Arial" panose="020B0604020202020204" pitchFamily="34" charset="0"/>
              <a:buChar char="•"/>
            </a:pPr>
            <a:r>
              <a:rPr lang="de-AT" dirty="0"/>
              <a:t> Befinden sich im Halo (einer Art "Hof") um Galaxien.</a:t>
            </a:r>
          </a:p>
          <a:p>
            <a:pPr lvl="1">
              <a:buFont typeface="Arial" panose="020B0604020202020204" pitchFamily="34" charset="0"/>
              <a:buChar char="•"/>
            </a:pPr>
            <a:r>
              <a:rPr lang="de-AT" dirty="0"/>
              <a:t> Beispiele: </a:t>
            </a:r>
            <a:r>
              <a:rPr lang="de-AT" b="1" dirty="0"/>
              <a:t>M 13 </a:t>
            </a:r>
            <a:r>
              <a:rPr lang="de-AT" dirty="0"/>
              <a:t>(Herkules), Omega Centauri (Zentaur).</a:t>
            </a:r>
          </a:p>
          <a:p>
            <a:pPr marL="285750" indent="-285750">
              <a:buFont typeface="Arial" panose="020B0604020202020204" pitchFamily="34" charset="0"/>
              <a:buChar char="•"/>
            </a:pPr>
            <a:endParaRPr lang="de-DE" b="1" dirty="0"/>
          </a:p>
        </p:txBody>
      </p:sp>
      <p:pic>
        <p:nvPicPr>
          <p:cNvPr id="10" name="Grafik 9" descr="Ein Bild, das Grafiken, Logo, Schrift, Design enthält.&#10;&#10;KI-generierte Inhalte können fehlerhaft sein.">
            <a:extLst>
              <a:ext uri="{FF2B5EF4-FFF2-40B4-BE49-F238E27FC236}">
                <a16:creationId xmlns:a16="http://schemas.microsoft.com/office/drawing/2014/main" id="{E1114BA0-ED52-9172-C879-BA962B3735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pic>
        <p:nvPicPr>
          <p:cNvPr id="12" name="Grafik 11">
            <a:extLst>
              <a:ext uri="{FF2B5EF4-FFF2-40B4-BE49-F238E27FC236}">
                <a16:creationId xmlns:a16="http://schemas.microsoft.com/office/drawing/2014/main" id="{545DE42A-AE85-70BD-64F9-C71A5370BDDD}"/>
              </a:ext>
            </a:extLst>
          </p:cNvPr>
          <p:cNvPicPr>
            <a:picLocks noChangeAspect="1"/>
          </p:cNvPicPr>
          <p:nvPr/>
        </p:nvPicPr>
        <p:blipFill>
          <a:blip r:embed="rId4"/>
          <a:stretch>
            <a:fillRect/>
          </a:stretch>
        </p:blipFill>
        <p:spPr>
          <a:xfrm>
            <a:off x="8345982" y="1485767"/>
            <a:ext cx="3521173" cy="2333361"/>
          </a:xfrm>
          <a:prstGeom prst="rect">
            <a:avLst/>
          </a:prstGeom>
        </p:spPr>
      </p:pic>
    </p:spTree>
    <p:extLst>
      <p:ext uri="{BB962C8B-B14F-4D97-AF65-F5344CB8AC3E}">
        <p14:creationId xmlns:p14="http://schemas.microsoft.com/office/powerpoint/2010/main" val="38433560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A4A19B11-1B47-F923-6B92-BC43A706DEA2}"/>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A9460785-C5C0-3B6B-77B6-91454F784C87}"/>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27EC3CD0-2826-AC8A-D5AA-7CDA89B88E63}"/>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18</a:t>
            </a:fld>
            <a:endParaRPr lang="de-AT" dirty="0"/>
          </a:p>
        </p:txBody>
      </p:sp>
      <p:sp>
        <p:nvSpPr>
          <p:cNvPr id="5" name="Textfeld 4">
            <a:extLst>
              <a:ext uri="{FF2B5EF4-FFF2-40B4-BE49-F238E27FC236}">
                <a16:creationId xmlns:a16="http://schemas.microsoft.com/office/drawing/2014/main" id="{5E8C7E58-DE39-0488-E95D-AC0E4CA65ED8}"/>
              </a:ext>
            </a:extLst>
          </p:cNvPr>
          <p:cNvSpPr txBox="1"/>
          <p:nvPr/>
        </p:nvSpPr>
        <p:spPr>
          <a:xfrm>
            <a:off x="388189" y="1714857"/>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Nebelgebiete - Wolken im All</a:t>
            </a:r>
            <a:endParaRPr lang="de-AT" sz="2400" b="0" dirty="0"/>
          </a:p>
        </p:txBody>
      </p:sp>
      <p:sp>
        <p:nvSpPr>
          <p:cNvPr id="6" name="Textfeld 5">
            <a:extLst>
              <a:ext uri="{FF2B5EF4-FFF2-40B4-BE49-F238E27FC236}">
                <a16:creationId xmlns:a16="http://schemas.microsoft.com/office/drawing/2014/main" id="{2A9EEC47-8915-0FDA-620E-6A7B3615B391}"/>
              </a:ext>
            </a:extLst>
          </p:cNvPr>
          <p:cNvSpPr txBox="1"/>
          <p:nvPr/>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7" name="Textfeld 6">
            <a:extLst>
              <a:ext uri="{FF2B5EF4-FFF2-40B4-BE49-F238E27FC236}">
                <a16:creationId xmlns:a16="http://schemas.microsoft.com/office/drawing/2014/main" id="{4D3E2FCE-4D41-2507-213B-B45B2CBD7343}"/>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Beobachtbare Objekte am Himmel</a:t>
            </a:r>
          </a:p>
          <a:p>
            <a:endParaRPr lang="de-AT" dirty="0"/>
          </a:p>
        </p:txBody>
      </p:sp>
      <p:sp>
        <p:nvSpPr>
          <p:cNvPr id="8" name="Textfeld 7">
            <a:extLst>
              <a:ext uri="{FF2B5EF4-FFF2-40B4-BE49-F238E27FC236}">
                <a16:creationId xmlns:a16="http://schemas.microsoft.com/office/drawing/2014/main" id="{3E4C4E75-6CCC-B446-4BF9-FAD77EF25634}"/>
              </a:ext>
            </a:extLst>
          </p:cNvPr>
          <p:cNvSpPr txBox="1"/>
          <p:nvPr/>
        </p:nvSpPr>
        <p:spPr>
          <a:xfrm>
            <a:off x="388189" y="2536166"/>
            <a:ext cx="8333117" cy="4524315"/>
          </a:xfrm>
          <a:prstGeom prst="rect">
            <a:avLst/>
          </a:prstGeom>
          <a:noFill/>
        </p:spPr>
        <p:txBody>
          <a:bodyPr wrap="square" rtlCol="0">
            <a:spAutoFit/>
          </a:bodyPr>
          <a:lstStyle/>
          <a:p>
            <a:pPr marL="0" indent="0">
              <a:buFont typeface="Arial" panose="020B0604020202020204" pitchFamily="34" charset="0"/>
              <a:buNone/>
            </a:pPr>
            <a:r>
              <a:rPr lang="de-DE" b="1" dirty="0"/>
              <a:t>Nebel - Geburtsstätten und Friedhöfe der Sterne</a:t>
            </a:r>
          </a:p>
          <a:p>
            <a:pPr marL="0" indent="0">
              <a:buFont typeface="Arial" panose="020B0604020202020204" pitchFamily="34" charset="0"/>
              <a:buNone/>
            </a:pPr>
            <a:endParaRPr lang="de-AT" b="1" dirty="0"/>
          </a:p>
          <a:p>
            <a:pPr>
              <a:buFont typeface="Arial" panose="020B0604020202020204" pitchFamily="34" charset="0"/>
              <a:buChar char="•"/>
            </a:pPr>
            <a:r>
              <a:rPr lang="de-DE" b="1" dirty="0"/>
              <a:t> Gasnebel (Emissionsnebel):</a:t>
            </a:r>
            <a:r>
              <a:rPr lang="de-DE" dirty="0"/>
              <a:t> </a:t>
            </a:r>
            <a:br>
              <a:rPr lang="de-DE" dirty="0"/>
            </a:br>
            <a:r>
              <a:rPr lang="de-DE" dirty="0"/>
              <a:t>		Sternentstehungsgebiete (H II-Regionen).</a:t>
            </a:r>
          </a:p>
          <a:p>
            <a:pPr lvl="1">
              <a:buFont typeface="Arial" panose="020B0604020202020204" pitchFamily="34" charset="0"/>
              <a:buChar char="•"/>
            </a:pPr>
            <a:r>
              <a:rPr lang="de-DE" dirty="0"/>
              <a:t> Gas wird durch die Strahlung junger, heißer Sterne zum Leuchten angeregt.</a:t>
            </a:r>
          </a:p>
          <a:p>
            <a:pPr lvl="1">
              <a:buFont typeface="Arial" panose="020B0604020202020204" pitchFamily="34" charset="0"/>
              <a:buChar char="•"/>
            </a:pPr>
            <a:r>
              <a:rPr lang="de-DE" dirty="0"/>
              <a:t> Beispiel: </a:t>
            </a:r>
            <a:r>
              <a:rPr lang="de-DE" b="1" dirty="0"/>
              <a:t>Orionnebel</a:t>
            </a:r>
            <a:r>
              <a:rPr lang="de-DE" dirty="0"/>
              <a:t> (M 42).</a:t>
            </a:r>
          </a:p>
          <a:p>
            <a:pPr marL="285750" indent="-285750">
              <a:buFont typeface="Arial" panose="020B0604020202020204" pitchFamily="34" charset="0"/>
              <a:buChar char="•"/>
            </a:pPr>
            <a:endParaRPr lang="de-DE" dirty="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1" dirty="0"/>
              <a:t>Reflexionsnebel:</a:t>
            </a:r>
            <a:r>
              <a:rPr lang="de-DE" dirty="0"/>
              <a:t> Staubwolken, die das Licht junger Sterne reflektieren und</a:t>
            </a:r>
            <a:br>
              <a:rPr lang="de-DE" dirty="0"/>
            </a:br>
            <a:r>
              <a:rPr lang="de-DE" dirty="0"/>
              <a:t>                                       dadurch sichtbar werden.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e-DE" dirty="0"/>
          </a:p>
          <a:p>
            <a:pPr>
              <a:buFont typeface="Arial" panose="020B0604020202020204" pitchFamily="34" charset="0"/>
              <a:buChar char="•"/>
            </a:pPr>
            <a:r>
              <a:rPr lang="de-DE" b="1" dirty="0"/>
              <a:t> Planetarische Nebel:</a:t>
            </a:r>
            <a:r>
              <a:rPr lang="de-DE" dirty="0"/>
              <a:t> Leuchtende Hüllen aus Gas, die von sterbenden Sternen</a:t>
            </a:r>
            <a:br>
              <a:rPr lang="de-DE" dirty="0"/>
            </a:br>
            <a:r>
              <a:rPr lang="de-DE" dirty="0"/>
              <a:t>                                                   (ähnlich unserer Sonne) abgestoßen werden.</a:t>
            </a:r>
          </a:p>
          <a:p>
            <a:pPr lvl="1">
              <a:buFont typeface="Arial" panose="020B0604020202020204" pitchFamily="34" charset="0"/>
              <a:buChar char="•"/>
            </a:pPr>
            <a:r>
              <a:rPr lang="de-DE" dirty="0"/>
              <a:t> Sind nur relativ kurze Zeit (bis zu 50.000 Jahre) sichtbar.</a:t>
            </a:r>
          </a:p>
          <a:p>
            <a:pPr lvl="1">
              <a:buFont typeface="Arial" panose="020B0604020202020204" pitchFamily="34" charset="0"/>
              <a:buChar char="•"/>
            </a:pPr>
            <a:r>
              <a:rPr lang="de-DE" dirty="0"/>
              <a:t> Beispiele: </a:t>
            </a:r>
            <a:r>
              <a:rPr lang="de-DE" b="1" dirty="0"/>
              <a:t>Ringnebel</a:t>
            </a:r>
            <a:r>
              <a:rPr lang="de-DE" dirty="0"/>
              <a:t> (M 57), Hantelnebel (M 27).</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e-DE" dirty="0"/>
          </a:p>
          <a:p>
            <a:pPr marL="285750" indent="-285750">
              <a:buFont typeface="Arial" panose="020B0604020202020204" pitchFamily="34" charset="0"/>
              <a:buChar char="•"/>
            </a:pPr>
            <a:endParaRPr lang="de-DE" b="1" dirty="0"/>
          </a:p>
        </p:txBody>
      </p:sp>
      <p:pic>
        <p:nvPicPr>
          <p:cNvPr id="9" name="Grafik 8" descr="Ein Bild, das Grafiken, Logo, Schrift, Design enthält.&#10;&#10;KI-generierte Inhalte können fehlerhaft sein.">
            <a:extLst>
              <a:ext uri="{FF2B5EF4-FFF2-40B4-BE49-F238E27FC236}">
                <a16:creationId xmlns:a16="http://schemas.microsoft.com/office/drawing/2014/main" id="{6584128A-5AFC-D46B-6672-ECA0246831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pic>
        <p:nvPicPr>
          <p:cNvPr id="11" name="Grafik 10">
            <a:extLst>
              <a:ext uri="{FF2B5EF4-FFF2-40B4-BE49-F238E27FC236}">
                <a16:creationId xmlns:a16="http://schemas.microsoft.com/office/drawing/2014/main" id="{D1683A6A-7C23-2062-33E0-048C1EC3BE37}"/>
              </a:ext>
            </a:extLst>
          </p:cNvPr>
          <p:cNvPicPr>
            <a:picLocks noChangeAspect="1"/>
          </p:cNvPicPr>
          <p:nvPr/>
        </p:nvPicPr>
        <p:blipFill>
          <a:blip r:embed="rId3"/>
          <a:stretch>
            <a:fillRect/>
          </a:stretch>
        </p:blipFill>
        <p:spPr>
          <a:xfrm>
            <a:off x="9335758" y="1750115"/>
            <a:ext cx="2676525" cy="2857500"/>
          </a:xfrm>
          <a:prstGeom prst="rect">
            <a:avLst/>
          </a:prstGeom>
        </p:spPr>
      </p:pic>
      <p:pic>
        <p:nvPicPr>
          <p:cNvPr id="12" name="Grafik 11">
            <a:extLst>
              <a:ext uri="{FF2B5EF4-FFF2-40B4-BE49-F238E27FC236}">
                <a16:creationId xmlns:a16="http://schemas.microsoft.com/office/drawing/2014/main" id="{98C3C644-ADA3-35C8-369E-D5CE85CF717E}"/>
              </a:ext>
            </a:extLst>
          </p:cNvPr>
          <p:cNvPicPr>
            <a:picLocks noChangeAspect="1"/>
          </p:cNvPicPr>
          <p:nvPr/>
        </p:nvPicPr>
        <p:blipFill>
          <a:blip r:embed="rId4"/>
          <a:stretch>
            <a:fillRect/>
          </a:stretch>
        </p:blipFill>
        <p:spPr>
          <a:xfrm>
            <a:off x="8696505" y="4298231"/>
            <a:ext cx="2762250" cy="2762250"/>
          </a:xfrm>
          <a:prstGeom prst="rect">
            <a:avLst/>
          </a:prstGeom>
        </p:spPr>
      </p:pic>
      <p:pic>
        <p:nvPicPr>
          <p:cNvPr id="13" name="Grafik 12">
            <a:extLst>
              <a:ext uri="{FF2B5EF4-FFF2-40B4-BE49-F238E27FC236}">
                <a16:creationId xmlns:a16="http://schemas.microsoft.com/office/drawing/2014/main" id="{61632752-DFC2-C69D-F065-F7A9998FDDDC}"/>
              </a:ext>
            </a:extLst>
          </p:cNvPr>
          <p:cNvPicPr>
            <a:picLocks noChangeAspect="1"/>
          </p:cNvPicPr>
          <p:nvPr/>
        </p:nvPicPr>
        <p:blipFill>
          <a:blip r:embed="rId5"/>
          <a:stretch>
            <a:fillRect/>
          </a:stretch>
        </p:blipFill>
        <p:spPr>
          <a:xfrm>
            <a:off x="5730336" y="34925"/>
            <a:ext cx="3394075" cy="3394075"/>
          </a:xfrm>
          <a:prstGeom prst="rect">
            <a:avLst/>
          </a:prstGeom>
        </p:spPr>
      </p:pic>
    </p:spTree>
    <p:extLst>
      <p:ext uri="{BB962C8B-B14F-4D97-AF65-F5344CB8AC3E}">
        <p14:creationId xmlns:p14="http://schemas.microsoft.com/office/powerpoint/2010/main" val="29778432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Grafik 13">
            <a:extLst>
              <a:ext uri="{FF2B5EF4-FFF2-40B4-BE49-F238E27FC236}">
                <a16:creationId xmlns:a16="http://schemas.microsoft.com/office/drawing/2014/main" id="{5BF67E7C-BE16-50B4-19DE-B3839A85A6FE}"/>
              </a:ext>
            </a:extLst>
          </p:cNvPr>
          <p:cNvPicPr>
            <a:picLocks noChangeAspect="1"/>
          </p:cNvPicPr>
          <p:nvPr/>
        </p:nvPicPr>
        <p:blipFill>
          <a:blip r:embed="rId2"/>
          <a:stretch>
            <a:fillRect/>
          </a:stretch>
        </p:blipFill>
        <p:spPr>
          <a:xfrm>
            <a:off x="4443347" y="0"/>
            <a:ext cx="6115600" cy="6858000"/>
          </a:xfrm>
          <a:prstGeom prst="rect">
            <a:avLst/>
          </a:prstGeom>
        </p:spPr>
      </p:pic>
      <p:sp>
        <p:nvSpPr>
          <p:cNvPr id="2" name="Datumsplatzhalter 3">
            <a:extLst>
              <a:ext uri="{FF2B5EF4-FFF2-40B4-BE49-F238E27FC236}">
                <a16:creationId xmlns:a16="http://schemas.microsoft.com/office/drawing/2014/main" id="{E7418DAE-B59F-B44C-ABE1-ED672839AF29}"/>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1786CDC2-780A-DC16-7282-B1F62F379616}"/>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FC04FC4C-67FB-82D3-9944-6F9201FD4FD6}"/>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19</a:t>
            </a:fld>
            <a:endParaRPr lang="de-AT" dirty="0"/>
          </a:p>
        </p:txBody>
      </p:sp>
      <p:sp>
        <p:nvSpPr>
          <p:cNvPr id="6" name="Textfeld 5">
            <a:extLst>
              <a:ext uri="{FF2B5EF4-FFF2-40B4-BE49-F238E27FC236}">
                <a16:creationId xmlns:a16="http://schemas.microsoft.com/office/drawing/2014/main" id="{937163EB-6560-D509-2DCA-C1690CA5678D}"/>
              </a:ext>
            </a:extLst>
          </p:cNvPr>
          <p:cNvSpPr txBox="1"/>
          <p:nvPr/>
        </p:nvSpPr>
        <p:spPr>
          <a:xfrm>
            <a:off x="388189" y="1714857"/>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Supernova-Überreste</a:t>
            </a:r>
            <a:endParaRPr lang="de-AT" sz="2400" b="0" dirty="0"/>
          </a:p>
        </p:txBody>
      </p:sp>
      <p:sp>
        <p:nvSpPr>
          <p:cNvPr id="7" name="Textfeld 6">
            <a:extLst>
              <a:ext uri="{FF2B5EF4-FFF2-40B4-BE49-F238E27FC236}">
                <a16:creationId xmlns:a16="http://schemas.microsoft.com/office/drawing/2014/main" id="{E52ACD5D-650F-A86E-29BD-EE6FF1FBF9BD}"/>
              </a:ext>
            </a:extLst>
          </p:cNvPr>
          <p:cNvSpPr txBox="1"/>
          <p:nvPr/>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8" name="Textfeld 7">
            <a:extLst>
              <a:ext uri="{FF2B5EF4-FFF2-40B4-BE49-F238E27FC236}">
                <a16:creationId xmlns:a16="http://schemas.microsoft.com/office/drawing/2014/main" id="{7BC87CE2-FA77-4C64-23E6-6A20EE11946F}"/>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Beobachtbare Objekte am Himmel</a:t>
            </a:r>
          </a:p>
          <a:p>
            <a:endParaRPr lang="de-AT" dirty="0"/>
          </a:p>
        </p:txBody>
      </p:sp>
      <p:sp>
        <p:nvSpPr>
          <p:cNvPr id="9" name="Textfeld 8">
            <a:extLst>
              <a:ext uri="{FF2B5EF4-FFF2-40B4-BE49-F238E27FC236}">
                <a16:creationId xmlns:a16="http://schemas.microsoft.com/office/drawing/2014/main" id="{7C9DCB56-0E64-D691-C5A4-934564C10BE3}"/>
              </a:ext>
            </a:extLst>
          </p:cNvPr>
          <p:cNvSpPr txBox="1"/>
          <p:nvPr/>
        </p:nvSpPr>
        <p:spPr>
          <a:xfrm>
            <a:off x="388189" y="2451248"/>
            <a:ext cx="8333117" cy="2308324"/>
          </a:xfrm>
          <a:prstGeom prst="rect">
            <a:avLst/>
          </a:prstGeom>
          <a:noFill/>
        </p:spPr>
        <p:txBody>
          <a:bodyPr wrap="square" rtlCol="0">
            <a:spAutoFit/>
          </a:bodyPr>
          <a:lstStyle/>
          <a:p>
            <a:pPr marL="285750" indent="-285750">
              <a:buFont typeface="Arial" panose="020B0604020202020204" pitchFamily="34" charset="0"/>
              <a:buChar char="•"/>
            </a:pPr>
            <a:r>
              <a:rPr lang="de-DE" b="1" dirty="0"/>
              <a:t>Supernova:</a:t>
            </a:r>
            <a:r>
              <a:rPr lang="de-DE" dirty="0"/>
              <a:t> Die gewaltige Explosion am </a:t>
            </a:r>
            <a:r>
              <a:rPr lang="de-DE" dirty="0">
                <a:solidFill>
                  <a:srgbClr val="FF0000"/>
                </a:solidFill>
              </a:rPr>
              <a:t>Ende des Lebens eines massereichen </a:t>
            </a:r>
            <a:r>
              <a:rPr lang="de-DE" dirty="0"/>
              <a:t>Sterns.</a:t>
            </a:r>
          </a:p>
          <a:p>
            <a:pPr marL="285750" indent="-285750">
              <a:buFont typeface="Arial" panose="020B0604020202020204" pitchFamily="34" charset="0"/>
              <a:buChar char="•"/>
            </a:pPr>
            <a:endParaRPr lang="de-DE" b="1" dirty="0"/>
          </a:p>
          <a:p>
            <a:pPr marL="285750" indent="-285750">
              <a:buFont typeface="Arial" panose="020B0604020202020204" pitchFamily="34" charset="0"/>
              <a:buChar char="•"/>
            </a:pPr>
            <a:r>
              <a:rPr lang="de-DE" b="1" dirty="0"/>
              <a:t>Supernova-Überreste:</a:t>
            </a:r>
            <a:r>
              <a:rPr lang="de-DE" dirty="0"/>
              <a:t> Die </a:t>
            </a:r>
            <a:r>
              <a:rPr lang="de-DE" dirty="0">
                <a:solidFill>
                  <a:srgbClr val="FF0000"/>
                </a:solidFill>
              </a:rPr>
              <a:t>expandierenden Gas- und Staubwolken, die nach einer </a:t>
            </a:r>
            <a:r>
              <a:rPr lang="de-DE" dirty="0"/>
              <a:t>Supernova-Explosion zurückbleiben.</a:t>
            </a:r>
            <a:endParaRPr lang="de-DE" b="1" dirty="0"/>
          </a:p>
          <a:p>
            <a:pPr marL="285750" indent="-285750">
              <a:buFont typeface="Arial" panose="020B0604020202020204" pitchFamily="34" charset="0"/>
              <a:buChar char="•"/>
            </a:pPr>
            <a:endParaRPr lang="de-DE" b="1" dirty="0"/>
          </a:p>
          <a:p>
            <a:pPr marL="285750" indent="-285750">
              <a:buFont typeface="Arial" panose="020B0604020202020204" pitchFamily="34" charset="0"/>
              <a:buChar char="•"/>
            </a:pPr>
            <a:r>
              <a:rPr lang="de-DE" b="1" dirty="0"/>
              <a:t>Beispiel:</a:t>
            </a:r>
            <a:r>
              <a:rPr lang="de-DE" dirty="0"/>
              <a:t> Krabbennebel (M 1) im </a:t>
            </a:r>
            <a:r>
              <a:rPr lang="de-DE" dirty="0">
                <a:solidFill>
                  <a:srgbClr val="FF0000"/>
                </a:solidFill>
              </a:rPr>
              <a:t>Sternbild Stier, Überrest einer Supernova, die 1054 </a:t>
            </a:r>
            <a:r>
              <a:rPr lang="de-DE" dirty="0"/>
              <a:t>n. Chr. beobachtet wurde.</a:t>
            </a:r>
            <a:endParaRPr lang="de-DE" b="1" dirty="0"/>
          </a:p>
        </p:txBody>
      </p:sp>
      <p:pic>
        <p:nvPicPr>
          <p:cNvPr id="10" name="Grafik 9" descr="Ein Bild, das Grafiken, Logo, Schrift, Design enthält.&#10;&#10;KI-generierte Inhalte können fehlerhaft sein.">
            <a:extLst>
              <a:ext uri="{FF2B5EF4-FFF2-40B4-BE49-F238E27FC236}">
                <a16:creationId xmlns:a16="http://schemas.microsoft.com/office/drawing/2014/main" id="{D4B59509-DE4B-92D0-C127-CCA440718C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spTree>
    <p:extLst>
      <p:ext uri="{BB962C8B-B14F-4D97-AF65-F5344CB8AC3E}">
        <p14:creationId xmlns:p14="http://schemas.microsoft.com/office/powerpoint/2010/main" val="8780835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98EF5E3E-C598-3146-E8B3-0997F0F138E2}"/>
              </a:ext>
            </a:extLst>
          </p:cNvPr>
          <p:cNvPicPr>
            <a:picLocks noChangeAspect="1"/>
          </p:cNvPicPr>
          <p:nvPr/>
        </p:nvPicPr>
        <p:blipFill>
          <a:blip r:embed="rId2"/>
          <a:stretch>
            <a:fillRect/>
          </a:stretch>
        </p:blipFill>
        <p:spPr>
          <a:xfrm>
            <a:off x="6611112" y="1444753"/>
            <a:ext cx="4480560" cy="3328416"/>
          </a:xfrm>
          <a:prstGeom prst="rect">
            <a:avLst/>
          </a:prstGeom>
        </p:spPr>
      </p:pic>
      <p:pic>
        <p:nvPicPr>
          <p:cNvPr id="5" name="Grafik 4" descr="Ein Bild, das Grafiken, Logo, Schrift, Design enthält.&#10;&#10;KI-generierte Inhalte können fehlerhaft sein.">
            <a:extLst>
              <a:ext uri="{FF2B5EF4-FFF2-40B4-BE49-F238E27FC236}">
                <a16:creationId xmlns:a16="http://schemas.microsoft.com/office/drawing/2014/main" id="{3828A08E-C818-5546-78FB-80A69A6CD8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sp>
        <p:nvSpPr>
          <p:cNvPr id="4" name="Datumsplatzhalter 3">
            <a:extLst>
              <a:ext uri="{FF2B5EF4-FFF2-40B4-BE49-F238E27FC236}">
                <a16:creationId xmlns:a16="http://schemas.microsoft.com/office/drawing/2014/main" id="{8DF9BA69-D055-6376-A28A-64952BBBFF6E}"/>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7" name="Fußzeilenplatzhalter 4">
            <a:extLst>
              <a:ext uri="{FF2B5EF4-FFF2-40B4-BE49-F238E27FC236}">
                <a16:creationId xmlns:a16="http://schemas.microsoft.com/office/drawing/2014/main" id="{158D086B-1E82-7F3D-FD6E-73ED923393D3}"/>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8" name="Foliennummernplatzhalter 5">
            <a:extLst>
              <a:ext uri="{FF2B5EF4-FFF2-40B4-BE49-F238E27FC236}">
                <a16:creationId xmlns:a16="http://schemas.microsoft.com/office/drawing/2014/main" id="{7D51AFC5-B7EA-06B8-81C4-F72FA9DCDE9D}"/>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2</a:t>
            </a:fld>
            <a:endParaRPr lang="de-AT" dirty="0"/>
          </a:p>
        </p:txBody>
      </p:sp>
    </p:spTree>
    <p:extLst>
      <p:ext uri="{BB962C8B-B14F-4D97-AF65-F5344CB8AC3E}">
        <p14:creationId xmlns:p14="http://schemas.microsoft.com/office/powerpoint/2010/main" val="29946760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115EDB5E-92A7-33ED-B50A-F9CB27F9BD76}"/>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2C7DFCE3-95FB-D2F5-0AD1-618AB56D816A}"/>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CE851C62-4916-C197-94A4-58D15C751261}"/>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20</a:t>
            </a:fld>
            <a:endParaRPr lang="de-AT" dirty="0"/>
          </a:p>
        </p:txBody>
      </p:sp>
      <p:sp>
        <p:nvSpPr>
          <p:cNvPr id="6" name="Textfeld 5">
            <a:extLst>
              <a:ext uri="{FF2B5EF4-FFF2-40B4-BE49-F238E27FC236}">
                <a16:creationId xmlns:a16="http://schemas.microsoft.com/office/drawing/2014/main" id="{DDA01FFB-B868-BD51-9069-EE5157AC6428}"/>
              </a:ext>
            </a:extLst>
          </p:cNvPr>
          <p:cNvSpPr txBox="1"/>
          <p:nvPr/>
        </p:nvSpPr>
        <p:spPr>
          <a:xfrm>
            <a:off x="388189" y="1714857"/>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Galaxien - Inseln im Universum</a:t>
            </a:r>
            <a:endParaRPr lang="de-AT" sz="2400" b="0" dirty="0"/>
          </a:p>
        </p:txBody>
      </p:sp>
      <p:sp>
        <p:nvSpPr>
          <p:cNvPr id="7" name="Textfeld 6">
            <a:extLst>
              <a:ext uri="{FF2B5EF4-FFF2-40B4-BE49-F238E27FC236}">
                <a16:creationId xmlns:a16="http://schemas.microsoft.com/office/drawing/2014/main" id="{0F1D301F-C2C2-41BB-2A2C-08E08B5B3A43}"/>
              </a:ext>
            </a:extLst>
          </p:cNvPr>
          <p:cNvSpPr txBox="1"/>
          <p:nvPr/>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8" name="Textfeld 7">
            <a:extLst>
              <a:ext uri="{FF2B5EF4-FFF2-40B4-BE49-F238E27FC236}">
                <a16:creationId xmlns:a16="http://schemas.microsoft.com/office/drawing/2014/main" id="{B63CCFA7-5EE9-D111-D430-D41CFD7CA43D}"/>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Beobachtbare Objekte am Himmel</a:t>
            </a:r>
          </a:p>
          <a:p>
            <a:endParaRPr lang="de-AT" dirty="0"/>
          </a:p>
        </p:txBody>
      </p:sp>
      <p:sp>
        <p:nvSpPr>
          <p:cNvPr id="9" name="Textfeld 8">
            <a:extLst>
              <a:ext uri="{FF2B5EF4-FFF2-40B4-BE49-F238E27FC236}">
                <a16:creationId xmlns:a16="http://schemas.microsoft.com/office/drawing/2014/main" id="{B1FC62AA-61B0-27A6-2E4D-1465F4B5575B}"/>
              </a:ext>
            </a:extLst>
          </p:cNvPr>
          <p:cNvSpPr txBox="1"/>
          <p:nvPr/>
        </p:nvSpPr>
        <p:spPr>
          <a:xfrm>
            <a:off x="388189" y="2536166"/>
            <a:ext cx="8333117" cy="4247317"/>
          </a:xfrm>
          <a:prstGeom prst="rect">
            <a:avLst/>
          </a:prstGeom>
          <a:noFill/>
        </p:spPr>
        <p:txBody>
          <a:bodyPr wrap="square" rtlCol="0">
            <a:spAutoFit/>
          </a:bodyPr>
          <a:lstStyle/>
          <a:p>
            <a:pPr marL="0" indent="0">
              <a:buFont typeface="Arial" panose="020B0604020202020204" pitchFamily="34" charset="0"/>
              <a:buNone/>
            </a:pPr>
            <a:r>
              <a:rPr lang="de-AT" b="1" dirty="0"/>
              <a:t>Galaxien - Gigantische Sternensysteme</a:t>
            </a:r>
          </a:p>
          <a:p>
            <a:pPr>
              <a:buFont typeface="Arial" panose="020B0604020202020204" pitchFamily="34" charset="0"/>
              <a:buChar char="•"/>
            </a:pPr>
            <a:endParaRPr lang="de-DE" b="1" dirty="0"/>
          </a:p>
          <a:p>
            <a:pPr>
              <a:buFont typeface="Arial" panose="020B0604020202020204" pitchFamily="34" charset="0"/>
              <a:buChar char="•"/>
            </a:pPr>
            <a:r>
              <a:rPr lang="de-DE" b="1" dirty="0"/>
              <a:t>    </a:t>
            </a:r>
            <a:r>
              <a:rPr lang="de-DE" dirty="0"/>
              <a:t>Enorme Ansammlungen von Milliarden von Sternen, Gas, Staub und Dunkler</a:t>
            </a:r>
          </a:p>
          <a:p>
            <a:r>
              <a:rPr lang="de-DE" dirty="0"/>
              <a:t>      Materie, die durch die Schwerkraft zusammengehalten werden.</a:t>
            </a:r>
            <a:r>
              <a:rPr lang="de-DE" b="1" dirty="0"/>
              <a:t> </a:t>
            </a:r>
          </a:p>
          <a:p>
            <a:endParaRPr lang="de-DE" b="1" dirty="0"/>
          </a:p>
          <a:p>
            <a:pPr marL="285750" indent="-285750">
              <a:buFont typeface="Arial" panose="020B0604020202020204" pitchFamily="34" charset="0"/>
              <a:buChar char="•"/>
            </a:pPr>
            <a:r>
              <a:rPr lang="de-AT" dirty="0"/>
              <a:t>Unsere Galaxie: Die Milchstraße.</a:t>
            </a:r>
          </a:p>
          <a:p>
            <a:pPr marL="285750" indent="-285750">
              <a:buFont typeface="Arial" panose="020B0604020202020204" pitchFamily="34" charset="0"/>
              <a:buChar char="•"/>
            </a:pPr>
            <a:endParaRPr lang="de-AT" b="1" dirty="0"/>
          </a:p>
          <a:p>
            <a:pPr marL="285750" indent="-285750">
              <a:buFont typeface="Arial" panose="020B0604020202020204" pitchFamily="34" charset="0"/>
              <a:buChar char="•"/>
            </a:pPr>
            <a:r>
              <a:rPr lang="de-DE" b="1" dirty="0"/>
              <a:t>Beispiele:</a:t>
            </a:r>
            <a:r>
              <a:rPr lang="de-DE" dirty="0"/>
              <a:t> </a:t>
            </a:r>
          </a:p>
          <a:p>
            <a:pPr marL="742950" lvl="1" indent="-285750">
              <a:buFont typeface="Arial" panose="020B0604020202020204" pitchFamily="34" charset="0"/>
              <a:buChar char="•"/>
            </a:pPr>
            <a:r>
              <a:rPr lang="de-DE" b="1" dirty="0"/>
              <a:t>Andromedagalaxie (M 31):</a:t>
            </a:r>
            <a:r>
              <a:rPr lang="de-DE" dirty="0"/>
              <a:t> Unsere nächste große Nachbargalaxie (Spiralgalaxie).</a:t>
            </a:r>
          </a:p>
          <a:p>
            <a:pPr marL="742950" lvl="1" indent="-285750">
              <a:buFont typeface="Arial" panose="020B0604020202020204" pitchFamily="34" charset="0"/>
              <a:buChar char="•"/>
            </a:pPr>
            <a:r>
              <a:rPr lang="de-DE" b="1" dirty="0" err="1"/>
              <a:t>Virgo</a:t>
            </a:r>
            <a:r>
              <a:rPr lang="de-DE" b="1" dirty="0"/>
              <a:t>-Galaxienhaufen:</a:t>
            </a:r>
            <a:r>
              <a:rPr lang="de-DE" dirty="0"/>
              <a:t> Eine riesige Ansammlung von Galaxien.</a:t>
            </a:r>
          </a:p>
          <a:p>
            <a:pPr marL="742950" lvl="1" indent="-285750">
              <a:buFont typeface="Arial" panose="020B0604020202020204" pitchFamily="34" charset="0"/>
              <a:buChar char="•"/>
            </a:pPr>
            <a:r>
              <a:rPr lang="de-DE" b="1" dirty="0"/>
              <a:t>Whirlpool-Galaxie (M 51):</a:t>
            </a:r>
            <a:r>
              <a:rPr lang="de-DE" dirty="0"/>
              <a:t> Eine Spiralgalaxie mit einer kleineren Begleitgalaxie.</a:t>
            </a:r>
          </a:p>
          <a:p>
            <a:pPr marL="742950" lvl="1" indent="-285750">
              <a:buFont typeface="Arial" panose="020B0604020202020204" pitchFamily="34" charset="0"/>
              <a:buChar char="•"/>
            </a:pPr>
            <a:r>
              <a:rPr lang="de-DE" b="1" dirty="0"/>
              <a:t>M 81 + M 82:</a:t>
            </a:r>
            <a:r>
              <a:rPr lang="de-DE" dirty="0"/>
              <a:t> Zwei interagierende Galaxien.</a:t>
            </a:r>
          </a:p>
          <a:p>
            <a:pPr marL="285750" indent="-285750">
              <a:buFont typeface="Arial" panose="020B0604020202020204" pitchFamily="34" charset="0"/>
              <a:buChar char="•"/>
            </a:pPr>
            <a:endParaRPr lang="de-DE" b="1" dirty="0"/>
          </a:p>
        </p:txBody>
      </p:sp>
      <p:pic>
        <p:nvPicPr>
          <p:cNvPr id="10" name="Grafik 9" descr="Ein Bild, das Grafiken, Logo, Schrift, Design enthält.&#10;&#10;KI-generierte Inhalte können fehlerhaft sein.">
            <a:extLst>
              <a:ext uri="{FF2B5EF4-FFF2-40B4-BE49-F238E27FC236}">
                <a16:creationId xmlns:a16="http://schemas.microsoft.com/office/drawing/2014/main" id="{79BCA10F-94FC-01F5-2FAB-9E48876D76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pic>
        <p:nvPicPr>
          <p:cNvPr id="12" name="Grafik 11">
            <a:extLst>
              <a:ext uri="{FF2B5EF4-FFF2-40B4-BE49-F238E27FC236}">
                <a16:creationId xmlns:a16="http://schemas.microsoft.com/office/drawing/2014/main" id="{FC4A6F0C-7191-4889-5146-65A36004EE54}"/>
              </a:ext>
            </a:extLst>
          </p:cNvPr>
          <p:cNvPicPr>
            <a:picLocks noChangeAspect="1"/>
          </p:cNvPicPr>
          <p:nvPr/>
        </p:nvPicPr>
        <p:blipFill>
          <a:blip r:embed="rId3"/>
          <a:stretch>
            <a:fillRect/>
          </a:stretch>
        </p:blipFill>
        <p:spPr>
          <a:xfrm>
            <a:off x="5554196" y="136525"/>
            <a:ext cx="3456454" cy="2880941"/>
          </a:xfrm>
          <a:prstGeom prst="rect">
            <a:avLst/>
          </a:prstGeom>
        </p:spPr>
      </p:pic>
      <p:pic>
        <p:nvPicPr>
          <p:cNvPr id="13" name="Grafik 12">
            <a:extLst>
              <a:ext uri="{FF2B5EF4-FFF2-40B4-BE49-F238E27FC236}">
                <a16:creationId xmlns:a16="http://schemas.microsoft.com/office/drawing/2014/main" id="{5931F4C4-D85C-6CCA-F3E2-F3F05998B8D4}"/>
              </a:ext>
            </a:extLst>
          </p:cNvPr>
          <p:cNvPicPr>
            <a:picLocks noChangeAspect="1"/>
          </p:cNvPicPr>
          <p:nvPr/>
        </p:nvPicPr>
        <p:blipFill>
          <a:blip r:embed="rId4"/>
          <a:stretch>
            <a:fillRect/>
          </a:stretch>
        </p:blipFill>
        <p:spPr>
          <a:xfrm>
            <a:off x="8655772" y="1643856"/>
            <a:ext cx="3536228" cy="2362200"/>
          </a:xfrm>
          <a:prstGeom prst="rect">
            <a:avLst/>
          </a:prstGeom>
        </p:spPr>
      </p:pic>
      <p:pic>
        <p:nvPicPr>
          <p:cNvPr id="14" name="Grafik 13">
            <a:extLst>
              <a:ext uri="{FF2B5EF4-FFF2-40B4-BE49-F238E27FC236}">
                <a16:creationId xmlns:a16="http://schemas.microsoft.com/office/drawing/2014/main" id="{8D0B8C83-C33A-C0AD-1A52-42C3C06A5326}"/>
              </a:ext>
            </a:extLst>
          </p:cNvPr>
          <p:cNvPicPr>
            <a:picLocks noChangeAspect="1"/>
          </p:cNvPicPr>
          <p:nvPr/>
        </p:nvPicPr>
        <p:blipFill>
          <a:blip r:embed="rId5"/>
          <a:stretch>
            <a:fillRect/>
          </a:stretch>
        </p:blipFill>
        <p:spPr>
          <a:xfrm>
            <a:off x="8347781" y="4103464"/>
            <a:ext cx="3717151" cy="2457450"/>
          </a:xfrm>
          <a:prstGeom prst="rect">
            <a:avLst/>
          </a:prstGeom>
        </p:spPr>
      </p:pic>
    </p:spTree>
    <p:extLst>
      <p:ext uri="{BB962C8B-B14F-4D97-AF65-F5344CB8AC3E}">
        <p14:creationId xmlns:p14="http://schemas.microsoft.com/office/powerpoint/2010/main" val="16556034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Grafik 13">
            <a:extLst>
              <a:ext uri="{FF2B5EF4-FFF2-40B4-BE49-F238E27FC236}">
                <a16:creationId xmlns:a16="http://schemas.microsoft.com/office/drawing/2014/main" id="{F94D58CE-05EA-F983-39A7-5DF2A7F17B90}"/>
              </a:ext>
            </a:extLst>
          </p:cNvPr>
          <p:cNvPicPr>
            <a:picLocks noChangeAspect="1"/>
          </p:cNvPicPr>
          <p:nvPr/>
        </p:nvPicPr>
        <p:blipFill>
          <a:blip r:embed="rId2"/>
          <a:stretch>
            <a:fillRect/>
          </a:stretch>
        </p:blipFill>
        <p:spPr>
          <a:xfrm>
            <a:off x="7507770" y="1566111"/>
            <a:ext cx="4557162" cy="1979517"/>
          </a:xfrm>
          <a:prstGeom prst="rect">
            <a:avLst/>
          </a:prstGeom>
        </p:spPr>
      </p:pic>
      <p:pic>
        <p:nvPicPr>
          <p:cNvPr id="3074" name="Picture 2" descr="How To See SpaceX’s Starlink Satellites In The Sky | Star Walk">
            <a:extLst>
              <a:ext uri="{FF2B5EF4-FFF2-40B4-BE49-F238E27FC236}">
                <a16:creationId xmlns:a16="http://schemas.microsoft.com/office/drawing/2014/main" id="{D3CFEBCD-6C0E-FD95-E6B5-5B306FD966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47926" y="3346520"/>
            <a:ext cx="4717006" cy="2653316"/>
          </a:xfrm>
          <a:prstGeom prst="rect">
            <a:avLst/>
          </a:prstGeom>
          <a:noFill/>
          <a:extLst>
            <a:ext uri="{909E8E84-426E-40DD-AFC4-6F175D3DCCD1}">
              <a14:hiddenFill xmlns:a14="http://schemas.microsoft.com/office/drawing/2010/main">
                <a:solidFill>
                  <a:srgbClr val="FFFFFF"/>
                </a:solidFill>
              </a14:hiddenFill>
            </a:ext>
          </a:extLst>
        </p:spPr>
      </p:pic>
      <p:sp>
        <p:nvSpPr>
          <p:cNvPr id="2" name="Datumsplatzhalter 3">
            <a:extLst>
              <a:ext uri="{FF2B5EF4-FFF2-40B4-BE49-F238E27FC236}">
                <a16:creationId xmlns:a16="http://schemas.microsoft.com/office/drawing/2014/main" id="{6F6991C7-E23A-530D-ADAB-1C5D96D7D0C5}"/>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CB05FB01-86C3-E885-5EE6-91EE66B113D5}"/>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BDB2B13D-0B3E-F654-6BE7-D1705FE56AA4}"/>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21</a:t>
            </a:fld>
            <a:endParaRPr lang="de-AT" dirty="0"/>
          </a:p>
        </p:txBody>
      </p:sp>
      <p:sp>
        <p:nvSpPr>
          <p:cNvPr id="6" name="Textfeld 5">
            <a:extLst>
              <a:ext uri="{FF2B5EF4-FFF2-40B4-BE49-F238E27FC236}">
                <a16:creationId xmlns:a16="http://schemas.microsoft.com/office/drawing/2014/main" id="{D0F2B65E-F1AB-162A-C3D4-D16E1C6BE201}"/>
              </a:ext>
            </a:extLst>
          </p:cNvPr>
          <p:cNvSpPr txBox="1"/>
          <p:nvPr/>
        </p:nvSpPr>
        <p:spPr>
          <a:xfrm>
            <a:off x="388189" y="1714857"/>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Satelliten - Künstliche Himmelskörper</a:t>
            </a:r>
            <a:endParaRPr lang="de-AT" sz="2400" b="0" dirty="0"/>
          </a:p>
        </p:txBody>
      </p:sp>
      <p:sp>
        <p:nvSpPr>
          <p:cNvPr id="8" name="Textfeld 7">
            <a:extLst>
              <a:ext uri="{FF2B5EF4-FFF2-40B4-BE49-F238E27FC236}">
                <a16:creationId xmlns:a16="http://schemas.microsoft.com/office/drawing/2014/main" id="{F660B6BB-D06A-28E0-8079-0F1FF52D5DC6}"/>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Beobachtbare Objekte am Himmel</a:t>
            </a:r>
          </a:p>
          <a:p>
            <a:endParaRPr lang="de-AT" dirty="0"/>
          </a:p>
        </p:txBody>
      </p:sp>
      <p:sp>
        <p:nvSpPr>
          <p:cNvPr id="9" name="Textfeld 8">
            <a:extLst>
              <a:ext uri="{FF2B5EF4-FFF2-40B4-BE49-F238E27FC236}">
                <a16:creationId xmlns:a16="http://schemas.microsoft.com/office/drawing/2014/main" id="{BB5656A2-FD51-8479-B112-C42730E1C455}"/>
              </a:ext>
            </a:extLst>
          </p:cNvPr>
          <p:cNvSpPr txBox="1"/>
          <p:nvPr/>
        </p:nvSpPr>
        <p:spPr>
          <a:xfrm>
            <a:off x="388189" y="2451248"/>
            <a:ext cx="8333117" cy="369332"/>
          </a:xfrm>
          <a:prstGeom prst="rect">
            <a:avLst/>
          </a:prstGeom>
          <a:noFill/>
        </p:spPr>
        <p:txBody>
          <a:bodyPr wrap="square" rtlCol="0">
            <a:spAutoFit/>
          </a:bodyPr>
          <a:lstStyle/>
          <a:p>
            <a:pPr marL="0" indent="0">
              <a:buFont typeface="Arial" panose="020B0604020202020204" pitchFamily="34" charset="0"/>
              <a:buNone/>
            </a:pPr>
            <a:r>
              <a:rPr lang="de-DE" b="1" dirty="0"/>
              <a:t>Satelliten - Menschengemachte Begleiter der Erde</a:t>
            </a:r>
          </a:p>
        </p:txBody>
      </p:sp>
      <p:pic>
        <p:nvPicPr>
          <p:cNvPr id="10" name="Grafik 9" descr="Ein Bild, das Grafiken, Logo, Schrift, Design enthält.&#10;&#10;KI-generierte Inhalte können fehlerhaft sein.">
            <a:extLst>
              <a:ext uri="{FF2B5EF4-FFF2-40B4-BE49-F238E27FC236}">
                <a16:creationId xmlns:a16="http://schemas.microsoft.com/office/drawing/2014/main" id="{D17BF60E-51A7-31F8-4A94-D97FFE04FF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sp>
        <p:nvSpPr>
          <p:cNvPr id="12" name="Textfeld 11">
            <a:extLst>
              <a:ext uri="{FF2B5EF4-FFF2-40B4-BE49-F238E27FC236}">
                <a16:creationId xmlns:a16="http://schemas.microsoft.com/office/drawing/2014/main" id="{3F794B55-6BB6-C2FC-9712-C7BA63FD9520}"/>
              </a:ext>
            </a:extLst>
          </p:cNvPr>
          <p:cNvSpPr txBox="1"/>
          <p:nvPr/>
        </p:nvSpPr>
        <p:spPr>
          <a:xfrm>
            <a:off x="311989" y="2990007"/>
            <a:ext cx="8333117" cy="3416320"/>
          </a:xfrm>
          <a:prstGeom prst="rect">
            <a:avLst/>
          </a:prstGeom>
          <a:noFill/>
        </p:spPr>
        <p:txBody>
          <a:bodyPr wrap="square" rtlCol="0">
            <a:spAutoFit/>
          </a:bodyPr>
          <a:lstStyle/>
          <a:p>
            <a:pPr marL="285750" indent="-285750">
              <a:buFont typeface="Arial" panose="020B0604020202020204" pitchFamily="34" charset="0"/>
              <a:buChar char="•"/>
            </a:pPr>
            <a:r>
              <a:rPr lang="de-DE" b="1" dirty="0"/>
              <a:t>ISS (Internationale Raumstation):</a:t>
            </a:r>
            <a:r>
              <a:rPr lang="de-DE" dirty="0"/>
              <a:t> Eine bemannte Raumstation im </a:t>
            </a:r>
            <a:r>
              <a:rPr lang="de-DE" dirty="0">
                <a:solidFill>
                  <a:srgbClr val="002060"/>
                </a:solidFill>
              </a:rPr>
              <a:t>er</a:t>
            </a:r>
            <a:r>
              <a:rPr lang="de-DE" dirty="0">
                <a:solidFill>
                  <a:srgbClr val="FFFF00"/>
                </a:solidFill>
              </a:rPr>
              <a:t>dnahen </a:t>
            </a:r>
            <a:r>
              <a:rPr lang="de-DE" dirty="0"/>
              <a:t>Orbit, dient Forschungszwecken.</a:t>
            </a:r>
          </a:p>
          <a:p>
            <a:pPr marL="285750" indent="-285750">
              <a:buFont typeface="Arial" panose="020B0604020202020204" pitchFamily="34" charset="0"/>
              <a:buChar char="•"/>
            </a:pPr>
            <a:endParaRPr lang="de-DE" b="1" dirty="0"/>
          </a:p>
          <a:p>
            <a:pPr marL="285750" indent="-285750">
              <a:buFont typeface="Arial" panose="020B0604020202020204" pitchFamily="34" charset="0"/>
              <a:buChar char="•"/>
            </a:pPr>
            <a:r>
              <a:rPr lang="de-DE" b="1" dirty="0"/>
              <a:t>Starlink:</a:t>
            </a:r>
            <a:r>
              <a:rPr lang="de-DE" dirty="0"/>
              <a:t> Eine Konstellation von Kommunikationssatelliten.</a:t>
            </a:r>
          </a:p>
          <a:p>
            <a:pPr marL="285750" indent="-285750">
              <a:buFont typeface="Arial" panose="020B0604020202020204" pitchFamily="34" charset="0"/>
              <a:buChar char="•"/>
            </a:pPr>
            <a:endParaRPr lang="de-DE" b="1" dirty="0"/>
          </a:p>
          <a:p>
            <a:pPr>
              <a:buFont typeface="Arial" panose="020B0604020202020204" pitchFamily="34" charset="0"/>
              <a:buChar char="•"/>
            </a:pPr>
            <a:r>
              <a:rPr lang="de-DE" b="1" dirty="0"/>
              <a:t>    Unterscheidung Flugzeug - Sonde:</a:t>
            </a:r>
            <a:r>
              <a:rPr lang="de-DE" dirty="0"/>
              <a:t> </a:t>
            </a:r>
          </a:p>
          <a:p>
            <a:pPr>
              <a:buFont typeface="Arial" panose="020B0604020202020204" pitchFamily="34" charset="0"/>
              <a:buChar char="•"/>
            </a:pPr>
            <a:endParaRPr lang="de-DE" b="1" dirty="0"/>
          </a:p>
          <a:p>
            <a:pPr lvl="1">
              <a:buFont typeface="Arial" panose="020B0604020202020204" pitchFamily="34" charset="0"/>
              <a:buChar char="•"/>
            </a:pPr>
            <a:r>
              <a:rPr lang="de-DE" b="1" dirty="0"/>
              <a:t> Flugzeug:</a:t>
            </a:r>
            <a:r>
              <a:rPr lang="de-DE" dirty="0"/>
              <a:t> Fliegt in der Erdatmosphäre, hat blinkende Lichter.</a:t>
            </a:r>
          </a:p>
          <a:p>
            <a:pPr lvl="1">
              <a:buFont typeface="Arial" panose="020B0604020202020204" pitchFamily="34" charset="0"/>
              <a:buChar char="•"/>
            </a:pPr>
            <a:endParaRPr lang="de-DE" dirty="0"/>
          </a:p>
          <a:p>
            <a:pPr lvl="1">
              <a:buFont typeface="Arial" panose="020B0604020202020204" pitchFamily="34" charset="0"/>
              <a:buChar char="•"/>
            </a:pPr>
            <a:r>
              <a:rPr lang="de-DE" b="1" dirty="0"/>
              <a:t> Satellit/Sonde:</a:t>
            </a:r>
            <a:r>
              <a:rPr lang="de-DE" dirty="0"/>
              <a:t> Bewegt sich außerhalb der Atmosphäre (</a:t>
            </a:r>
            <a:r>
              <a:rPr lang="de-DE" dirty="0">
                <a:solidFill>
                  <a:srgbClr val="002060"/>
                </a:solidFill>
              </a:rPr>
              <a:t>kein Bli</a:t>
            </a:r>
            <a:r>
              <a:rPr lang="de-DE" dirty="0">
                <a:solidFill>
                  <a:srgbClr val="FFFF00"/>
                </a:solidFill>
              </a:rPr>
              <a:t>nken oder       </a:t>
            </a:r>
            <a:r>
              <a:rPr lang="de-DE" dirty="0"/>
              <a:t>gleichmäßiges, langsames Licht), Sonden sind unbemannte </a:t>
            </a:r>
            <a:r>
              <a:rPr lang="de-DE" dirty="0">
                <a:solidFill>
                  <a:srgbClr val="002060"/>
                </a:solidFill>
              </a:rPr>
              <a:t>Raum</a:t>
            </a:r>
            <a:r>
              <a:rPr lang="de-DE" dirty="0">
                <a:solidFill>
                  <a:srgbClr val="FFFF00"/>
                </a:solidFill>
              </a:rPr>
              <a:t>fahrzeuge, </a:t>
            </a:r>
            <a:r>
              <a:rPr lang="de-DE" dirty="0"/>
              <a:t>die ins Weltall geschickt werden.</a:t>
            </a:r>
          </a:p>
        </p:txBody>
      </p:sp>
    </p:spTree>
    <p:extLst>
      <p:ext uri="{BB962C8B-B14F-4D97-AF65-F5344CB8AC3E}">
        <p14:creationId xmlns:p14="http://schemas.microsoft.com/office/powerpoint/2010/main" val="36854855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CD38A3CA-A4ED-323F-1022-D0000CDE66A2}"/>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4AC8F870-CFD0-DFFD-77BF-CE8E604686FB}"/>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D2081F9F-FAE8-1D01-0B89-8375251DCC47}"/>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22</a:t>
            </a:fld>
            <a:endParaRPr lang="de-AT" dirty="0"/>
          </a:p>
        </p:txBody>
      </p:sp>
      <p:sp>
        <p:nvSpPr>
          <p:cNvPr id="6" name="Textfeld 5">
            <a:extLst>
              <a:ext uri="{FF2B5EF4-FFF2-40B4-BE49-F238E27FC236}">
                <a16:creationId xmlns:a16="http://schemas.microsoft.com/office/drawing/2014/main" id="{7C3B6BBA-87D0-396E-6227-46ABEFE4450A}"/>
              </a:ext>
            </a:extLst>
          </p:cNvPr>
          <p:cNvSpPr txBox="1"/>
          <p:nvPr/>
        </p:nvSpPr>
        <p:spPr>
          <a:xfrm>
            <a:off x="388189" y="1714857"/>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Apps für Himmelsbeobachtung</a:t>
            </a:r>
            <a:endParaRPr lang="de-AT" sz="2400" b="0" dirty="0"/>
          </a:p>
        </p:txBody>
      </p:sp>
      <p:sp>
        <p:nvSpPr>
          <p:cNvPr id="7" name="Textfeld 6">
            <a:extLst>
              <a:ext uri="{FF2B5EF4-FFF2-40B4-BE49-F238E27FC236}">
                <a16:creationId xmlns:a16="http://schemas.microsoft.com/office/drawing/2014/main" id="{3CA2DE38-28DC-5FC0-87C4-45185FD99F08}"/>
              </a:ext>
            </a:extLst>
          </p:cNvPr>
          <p:cNvSpPr txBox="1"/>
          <p:nvPr/>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8" name="Textfeld 7">
            <a:extLst>
              <a:ext uri="{FF2B5EF4-FFF2-40B4-BE49-F238E27FC236}">
                <a16:creationId xmlns:a16="http://schemas.microsoft.com/office/drawing/2014/main" id="{63DF13A7-28CA-C94D-1E66-075D8148407D}"/>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Beobachtbare Objekte am Himmel</a:t>
            </a:r>
          </a:p>
          <a:p>
            <a:endParaRPr lang="de-AT" dirty="0"/>
          </a:p>
        </p:txBody>
      </p:sp>
      <p:sp>
        <p:nvSpPr>
          <p:cNvPr id="9" name="Textfeld 8">
            <a:extLst>
              <a:ext uri="{FF2B5EF4-FFF2-40B4-BE49-F238E27FC236}">
                <a16:creationId xmlns:a16="http://schemas.microsoft.com/office/drawing/2014/main" id="{06A38919-B4BB-FA59-707D-4C31A108F187}"/>
              </a:ext>
            </a:extLst>
          </p:cNvPr>
          <p:cNvSpPr txBox="1"/>
          <p:nvPr/>
        </p:nvSpPr>
        <p:spPr>
          <a:xfrm>
            <a:off x="388189" y="2536166"/>
            <a:ext cx="8333117" cy="2585323"/>
          </a:xfrm>
          <a:prstGeom prst="rect">
            <a:avLst/>
          </a:prstGeom>
          <a:noFill/>
        </p:spPr>
        <p:txBody>
          <a:bodyPr wrap="square" rtlCol="0">
            <a:spAutoFit/>
          </a:bodyPr>
          <a:lstStyle/>
          <a:p>
            <a:pPr marL="0" indent="0">
              <a:buFont typeface="Arial" panose="020B0604020202020204" pitchFamily="34" charset="0"/>
              <a:buNone/>
            </a:pPr>
            <a:r>
              <a:rPr lang="de-AT" b="1" dirty="0"/>
              <a:t>Ein persönliches Planetarium</a:t>
            </a:r>
          </a:p>
          <a:p>
            <a:endParaRPr lang="de-DE" b="1" dirty="0"/>
          </a:p>
          <a:p>
            <a:pPr>
              <a:buFont typeface="Arial" panose="020B0604020202020204" pitchFamily="34" charset="0"/>
              <a:buChar char="•"/>
            </a:pPr>
            <a:endParaRPr lang="de-DE" b="1" dirty="0"/>
          </a:p>
          <a:p>
            <a:pPr marL="285750" indent="-285750">
              <a:buFont typeface="Arial" panose="020B0604020202020204" pitchFamily="34" charset="0"/>
              <a:buChar char="•"/>
            </a:pPr>
            <a:r>
              <a:rPr lang="de-DE" dirty="0"/>
              <a:t>Zeigen den Sternenhimmel in Echtzeit auf dem Smartphone oder Tablet.</a:t>
            </a:r>
          </a:p>
          <a:p>
            <a:pPr marL="285750" indent="-285750">
              <a:buFont typeface="Arial" panose="020B0604020202020204" pitchFamily="34" charset="0"/>
              <a:buChar char="•"/>
            </a:pPr>
            <a:endParaRPr lang="de-DE" b="1" dirty="0"/>
          </a:p>
          <a:p>
            <a:pPr marL="285750" indent="-285750">
              <a:buFont typeface="Arial" panose="020B0604020202020204" pitchFamily="34" charset="0"/>
              <a:buChar char="•"/>
            </a:pPr>
            <a:r>
              <a:rPr lang="de-DE" dirty="0"/>
              <a:t>Identifizieren Sterne, Planeten, Sternbilder und andere Objekte.</a:t>
            </a:r>
            <a:endParaRPr lang="de-DE" b="1" dirty="0"/>
          </a:p>
          <a:p>
            <a:pPr marL="285750" indent="-285750">
              <a:buFont typeface="Arial" panose="020B0604020202020204" pitchFamily="34" charset="0"/>
              <a:buChar char="•"/>
            </a:pPr>
            <a:endParaRPr lang="de-DE" b="1" dirty="0"/>
          </a:p>
          <a:p>
            <a:pPr marL="285750" indent="-285750">
              <a:buFont typeface="Arial" panose="020B0604020202020204" pitchFamily="34" charset="0"/>
              <a:buChar char="•"/>
            </a:pPr>
            <a:r>
              <a:rPr lang="de-DE" dirty="0"/>
              <a:t>Bieten oft zusätzliche Informationen und Funktionen (z.B. Zeitraffer, Teleskopsteuerung).</a:t>
            </a:r>
            <a:endParaRPr lang="de-DE" b="1" dirty="0"/>
          </a:p>
        </p:txBody>
      </p:sp>
      <p:pic>
        <p:nvPicPr>
          <p:cNvPr id="10" name="Grafik 9" descr="Ein Bild, das Grafiken, Logo, Schrift, Design enthält.&#10;&#10;KI-generierte Inhalte können fehlerhaft sein.">
            <a:extLst>
              <a:ext uri="{FF2B5EF4-FFF2-40B4-BE49-F238E27FC236}">
                <a16:creationId xmlns:a16="http://schemas.microsoft.com/office/drawing/2014/main" id="{CABB0894-E94C-4FA1-F9D9-C895AB009A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pic>
        <p:nvPicPr>
          <p:cNvPr id="11" name="Grafik 10">
            <a:extLst>
              <a:ext uri="{FF2B5EF4-FFF2-40B4-BE49-F238E27FC236}">
                <a16:creationId xmlns:a16="http://schemas.microsoft.com/office/drawing/2014/main" id="{AEAF56CE-B42D-38B3-5D1A-2F34309F16AC}"/>
              </a:ext>
            </a:extLst>
          </p:cNvPr>
          <p:cNvPicPr>
            <a:picLocks noChangeAspect="1"/>
          </p:cNvPicPr>
          <p:nvPr/>
        </p:nvPicPr>
        <p:blipFill>
          <a:blip r:embed="rId3"/>
          <a:stretch>
            <a:fillRect/>
          </a:stretch>
        </p:blipFill>
        <p:spPr>
          <a:xfrm>
            <a:off x="7539037" y="3751037"/>
            <a:ext cx="4005263" cy="2670175"/>
          </a:xfrm>
          <a:prstGeom prst="rect">
            <a:avLst/>
          </a:prstGeom>
        </p:spPr>
      </p:pic>
    </p:spTree>
    <p:extLst>
      <p:ext uri="{BB962C8B-B14F-4D97-AF65-F5344CB8AC3E}">
        <p14:creationId xmlns:p14="http://schemas.microsoft.com/office/powerpoint/2010/main" val="19259897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Grafik 15">
            <a:extLst>
              <a:ext uri="{FF2B5EF4-FFF2-40B4-BE49-F238E27FC236}">
                <a16:creationId xmlns:a16="http://schemas.microsoft.com/office/drawing/2014/main" id="{4BA31F82-3D49-2194-0EDA-E5EB476FA03E}"/>
              </a:ext>
            </a:extLst>
          </p:cNvPr>
          <p:cNvPicPr>
            <a:picLocks noChangeAspect="1"/>
          </p:cNvPicPr>
          <p:nvPr/>
        </p:nvPicPr>
        <p:blipFill>
          <a:blip r:embed="rId2"/>
          <a:stretch>
            <a:fillRect/>
          </a:stretch>
        </p:blipFill>
        <p:spPr>
          <a:xfrm>
            <a:off x="8153401" y="4230777"/>
            <a:ext cx="3940834" cy="2627223"/>
          </a:xfrm>
          <a:prstGeom prst="rect">
            <a:avLst/>
          </a:prstGeom>
        </p:spPr>
      </p:pic>
      <p:pic>
        <p:nvPicPr>
          <p:cNvPr id="13" name="Grafik 12">
            <a:extLst>
              <a:ext uri="{FF2B5EF4-FFF2-40B4-BE49-F238E27FC236}">
                <a16:creationId xmlns:a16="http://schemas.microsoft.com/office/drawing/2014/main" id="{4DF8A758-03B3-9E6A-6240-AF42B311F3A6}"/>
              </a:ext>
            </a:extLst>
          </p:cNvPr>
          <p:cNvPicPr>
            <a:picLocks noChangeAspect="1"/>
          </p:cNvPicPr>
          <p:nvPr/>
        </p:nvPicPr>
        <p:blipFill>
          <a:blip r:embed="rId3"/>
          <a:stretch>
            <a:fillRect/>
          </a:stretch>
        </p:blipFill>
        <p:spPr>
          <a:xfrm>
            <a:off x="8153400" y="1541313"/>
            <a:ext cx="3940834" cy="2627223"/>
          </a:xfrm>
          <a:prstGeom prst="rect">
            <a:avLst/>
          </a:prstGeom>
        </p:spPr>
      </p:pic>
      <p:sp>
        <p:nvSpPr>
          <p:cNvPr id="2" name="Datumsplatzhalter 3">
            <a:extLst>
              <a:ext uri="{FF2B5EF4-FFF2-40B4-BE49-F238E27FC236}">
                <a16:creationId xmlns:a16="http://schemas.microsoft.com/office/drawing/2014/main" id="{1BA47FF3-DF0C-469E-9A7C-9A5FDA04E87F}"/>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B1C602FB-1C32-C47D-34E0-04FF27E81166}"/>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B1D69C8C-16B1-2738-2DF1-1E7FB3483637}"/>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23</a:t>
            </a:fld>
            <a:endParaRPr lang="de-AT" dirty="0"/>
          </a:p>
        </p:txBody>
      </p:sp>
      <p:sp>
        <p:nvSpPr>
          <p:cNvPr id="5" name="Textfeld 4">
            <a:extLst>
              <a:ext uri="{FF2B5EF4-FFF2-40B4-BE49-F238E27FC236}">
                <a16:creationId xmlns:a16="http://schemas.microsoft.com/office/drawing/2014/main" id="{2515B5D8-844C-66AC-75C2-1FC0AF1DFE70}"/>
              </a:ext>
            </a:extLst>
          </p:cNvPr>
          <p:cNvSpPr txBox="1"/>
          <p:nvPr/>
        </p:nvSpPr>
        <p:spPr>
          <a:xfrm>
            <a:off x="388189" y="1714857"/>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Atmosphärische Phänomene</a:t>
            </a:r>
            <a:endParaRPr lang="de-AT" sz="2400" b="0" dirty="0"/>
          </a:p>
        </p:txBody>
      </p:sp>
      <p:sp>
        <p:nvSpPr>
          <p:cNvPr id="6" name="Textfeld 5">
            <a:extLst>
              <a:ext uri="{FF2B5EF4-FFF2-40B4-BE49-F238E27FC236}">
                <a16:creationId xmlns:a16="http://schemas.microsoft.com/office/drawing/2014/main" id="{1C9B59E1-67C9-1786-0F01-00C2B91B7CF4}"/>
              </a:ext>
            </a:extLst>
          </p:cNvPr>
          <p:cNvSpPr txBox="1"/>
          <p:nvPr/>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7" name="Textfeld 6">
            <a:extLst>
              <a:ext uri="{FF2B5EF4-FFF2-40B4-BE49-F238E27FC236}">
                <a16:creationId xmlns:a16="http://schemas.microsoft.com/office/drawing/2014/main" id="{D88F21F5-A1DF-FB08-BEA9-684102F53C28}"/>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Beobachtbare Objekte am Himmel</a:t>
            </a:r>
          </a:p>
          <a:p>
            <a:endParaRPr lang="de-AT" dirty="0"/>
          </a:p>
        </p:txBody>
      </p:sp>
      <p:sp>
        <p:nvSpPr>
          <p:cNvPr id="8" name="Textfeld 7">
            <a:extLst>
              <a:ext uri="{FF2B5EF4-FFF2-40B4-BE49-F238E27FC236}">
                <a16:creationId xmlns:a16="http://schemas.microsoft.com/office/drawing/2014/main" id="{273151C2-EDD3-1281-39EF-A9B186DECB74}"/>
              </a:ext>
            </a:extLst>
          </p:cNvPr>
          <p:cNvSpPr txBox="1"/>
          <p:nvPr/>
        </p:nvSpPr>
        <p:spPr>
          <a:xfrm>
            <a:off x="388189" y="2451248"/>
            <a:ext cx="8333117" cy="646331"/>
          </a:xfrm>
          <a:prstGeom prst="rect">
            <a:avLst/>
          </a:prstGeom>
          <a:noFill/>
        </p:spPr>
        <p:txBody>
          <a:bodyPr wrap="square" rtlCol="0">
            <a:spAutoFit/>
          </a:bodyPr>
          <a:lstStyle/>
          <a:p>
            <a:pPr marL="0" indent="0">
              <a:buFont typeface="Arial" panose="020B0604020202020204" pitchFamily="34" charset="0"/>
              <a:buNone/>
            </a:pPr>
            <a:r>
              <a:rPr lang="de-AT" b="1" dirty="0"/>
              <a:t>Lichtspiele in der Erdatmosphäre</a:t>
            </a:r>
          </a:p>
          <a:p>
            <a:pPr marL="0" indent="0">
              <a:buFont typeface="Arial" panose="020B0604020202020204" pitchFamily="34" charset="0"/>
              <a:buNone/>
            </a:pPr>
            <a:r>
              <a:rPr lang="de-DE" b="1" dirty="0"/>
              <a:t> </a:t>
            </a:r>
          </a:p>
        </p:txBody>
      </p:sp>
      <p:pic>
        <p:nvPicPr>
          <p:cNvPr id="9" name="Grafik 8" descr="Ein Bild, das Grafiken, Logo, Schrift, Design enthält.&#10;&#10;KI-generierte Inhalte können fehlerhaft sein.">
            <a:extLst>
              <a:ext uri="{FF2B5EF4-FFF2-40B4-BE49-F238E27FC236}">
                <a16:creationId xmlns:a16="http://schemas.microsoft.com/office/drawing/2014/main" id="{C13D1E27-2382-B576-1CE0-2C0CF6D8DC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sp>
        <p:nvSpPr>
          <p:cNvPr id="11" name="Textfeld 10">
            <a:extLst>
              <a:ext uri="{FF2B5EF4-FFF2-40B4-BE49-F238E27FC236}">
                <a16:creationId xmlns:a16="http://schemas.microsoft.com/office/drawing/2014/main" id="{2ADE47CA-DC9D-43F9-1DEA-F8175DAB9E58}"/>
              </a:ext>
            </a:extLst>
          </p:cNvPr>
          <p:cNvSpPr txBox="1"/>
          <p:nvPr/>
        </p:nvSpPr>
        <p:spPr>
          <a:xfrm>
            <a:off x="388189" y="2849561"/>
            <a:ext cx="8333117" cy="3139321"/>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1" dirty="0"/>
              <a:t>Polarlichter (Aurora Borealis/Australis):</a:t>
            </a:r>
            <a:r>
              <a:rPr lang="de-DE" dirty="0"/>
              <a:t> Leuchtende Himmelserscheinu</a:t>
            </a:r>
            <a:r>
              <a:rPr lang="de-DE" dirty="0">
                <a:solidFill>
                  <a:srgbClr val="FFFF00"/>
                </a:solidFill>
              </a:rPr>
              <a:t>ngen</a:t>
            </a:r>
            <a:r>
              <a:rPr lang="de-DE" dirty="0"/>
              <a:t> in den Polarregionen, entstehen durch geladene Teilchen des Sonnenwinds</a:t>
            </a:r>
            <a:r>
              <a:rPr lang="de-DE" dirty="0">
                <a:solidFill>
                  <a:srgbClr val="FFFF00"/>
                </a:solidFill>
              </a:rPr>
              <a:t>, die </a:t>
            </a:r>
            <a:r>
              <a:rPr lang="de-DE" dirty="0"/>
              <a:t>auf die Erdatmosphäre treffen.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e-DE" dirty="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1" dirty="0"/>
              <a:t>Nachtleuchtende Wolken:</a:t>
            </a:r>
            <a:r>
              <a:rPr lang="de-DE" dirty="0"/>
              <a:t> Sehr hohe Wolken in der Mesosphäre, die von d</a:t>
            </a:r>
            <a:r>
              <a:rPr lang="de-DE" dirty="0">
                <a:solidFill>
                  <a:srgbClr val="FFFF00"/>
                </a:solidFill>
              </a:rPr>
              <a:t>er </a:t>
            </a:r>
            <a:r>
              <a:rPr lang="de-DE" dirty="0"/>
              <a:t>Sonne beleuchtet werden, nachdem diese bereits untergegangen ist.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e-DE" dirty="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1" dirty="0"/>
              <a:t>Sonnenhalos:</a:t>
            </a:r>
            <a:r>
              <a:rPr lang="de-DE" dirty="0"/>
              <a:t> Ringförmige oder andere Lichteffekte um die Sonne, entsteh</a:t>
            </a:r>
            <a:r>
              <a:rPr lang="de-DE" dirty="0">
                <a:solidFill>
                  <a:srgbClr val="FFFF00"/>
                </a:solidFill>
              </a:rPr>
              <a:t>en </a:t>
            </a:r>
            <a:r>
              <a:rPr lang="de-DE" dirty="0"/>
              <a:t>durch Brechung und Reflexion von Sonnenlicht an Eiskristallen in der Atmosphäre.</a:t>
            </a:r>
          </a:p>
          <a:p>
            <a:pPr marL="285750" indent="-285750">
              <a:buFont typeface="Arial" panose="020B0604020202020204" pitchFamily="34" charset="0"/>
              <a:buChar char="•"/>
            </a:pPr>
            <a:endParaRPr lang="de-DE" b="1" dirty="0"/>
          </a:p>
        </p:txBody>
      </p:sp>
      <p:pic>
        <p:nvPicPr>
          <p:cNvPr id="17" name="Grafik 16">
            <a:extLst>
              <a:ext uri="{FF2B5EF4-FFF2-40B4-BE49-F238E27FC236}">
                <a16:creationId xmlns:a16="http://schemas.microsoft.com/office/drawing/2014/main" id="{D323319F-4F52-2D4A-2CD7-0342BDABDE4B}"/>
              </a:ext>
            </a:extLst>
          </p:cNvPr>
          <p:cNvPicPr>
            <a:picLocks noChangeAspect="1"/>
          </p:cNvPicPr>
          <p:nvPr/>
        </p:nvPicPr>
        <p:blipFill>
          <a:blip r:embed="rId5"/>
          <a:stretch>
            <a:fillRect/>
          </a:stretch>
        </p:blipFill>
        <p:spPr>
          <a:xfrm>
            <a:off x="4869252" y="362167"/>
            <a:ext cx="2990850" cy="2228850"/>
          </a:xfrm>
          <a:prstGeom prst="rect">
            <a:avLst/>
          </a:prstGeom>
        </p:spPr>
      </p:pic>
    </p:spTree>
    <p:extLst>
      <p:ext uri="{BB962C8B-B14F-4D97-AF65-F5344CB8AC3E}">
        <p14:creationId xmlns:p14="http://schemas.microsoft.com/office/powerpoint/2010/main" val="29779815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10">
            <a:extLst>
              <a:ext uri="{FF2B5EF4-FFF2-40B4-BE49-F238E27FC236}">
                <a16:creationId xmlns:a16="http://schemas.microsoft.com/office/drawing/2014/main" id="{15D45828-5CA4-ACE7-1954-530CB04FD443}"/>
              </a:ext>
            </a:extLst>
          </p:cNvPr>
          <p:cNvPicPr>
            <a:picLocks noChangeAspect="1"/>
          </p:cNvPicPr>
          <p:nvPr/>
        </p:nvPicPr>
        <p:blipFill>
          <a:blip r:embed="rId2"/>
          <a:stretch>
            <a:fillRect/>
          </a:stretch>
        </p:blipFill>
        <p:spPr>
          <a:xfrm>
            <a:off x="7847401" y="1962795"/>
            <a:ext cx="4692791" cy="2639695"/>
          </a:xfrm>
          <a:prstGeom prst="rect">
            <a:avLst/>
          </a:prstGeom>
        </p:spPr>
      </p:pic>
      <p:sp>
        <p:nvSpPr>
          <p:cNvPr id="2" name="Datumsplatzhalter 3">
            <a:extLst>
              <a:ext uri="{FF2B5EF4-FFF2-40B4-BE49-F238E27FC236}">
                <a16:creationId xmlns:a16="http://schemas.microsoft.com/office/drawing/2014/main" id="{D9AC8926-0436-1B99-76DE-1699D3C0D16B}"/>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9C3D116F-5AB3-E284-D405-267BA6DDE416}"/>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2659B7A7-E5B7-E8CB-D3C4-8E5249194548}"/>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24</a:t>
            </a:fld>
            <a:endParaRPr lang="de-AT" dirty="0"/>
          </a:p>
        </p:txBody>
      </p:sp>
      <p:sp>
        <p:nvSpPr>
          <p:cNvPr id="6" name="Textfeld 5">
            <a:extLst>
              <a:ext uri="{FF2B5EF4-FFF2-40B4-BE49-F238E27FC236}">
                <a16:creationId xmlns:a16="http://schemas.microsoft.com/office/drawing/2014/main" id="{FEFB5762-3BF7-95DC-12C1-9BAF46B73FB5}"/>
              </a:ext>
            </a:extLst>
          </p:cNvPr>
          <p:cNvSpPr txBox="1"/>
          <p:nvPr/>
        </p:nvSpPr>
        <p:spPr>
          <a:xfrm>
            <a:off x="388189" y="1714857"/>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Beobachtbare Objekte im Frühjahr</a:t>
            </a:r>
            <a:endParaRPr lang="de-AT" sz="2400" b="0" dirty="0"/>
          </a:p>
        </p:txBody>
      </p:sp>
      <p:sp>
        <p:nvSpPr>
          <p:cNvPr id="7" name="Textfeld 6">
            <a:extLst>
              <a:ext uri="{FF2B5EF4-FFF2-40B4-BE49-F238E27FC236}">
                <a16:creationId xmlns:a16="http://schemas.microsoft.com/office/drawing/2014/main" id="{4CE36CEC-E958-170E-3AED-7654D8B8BDBB}"/>
              </a:ext>
            </a:extLst>
          </p:cNvPr>
          <p:cNvSpPr txBox="1"/>
          <p:nvPr/>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8" name="Textfeld 7">
            <a:extLst>
              <a:ext uri="{FF2B5EF4-FFF2-40B4-BE49-F238E27FC236}">
                <a16:creationId xmlns:a16="http://schemas.microsoft.com/office/drawing/2014/main" id="{F5DF2CB2-0B17-9C7C-DFFF-3083F21138B2}"/>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Beobachtbare Objekte am Himmel</a:t>
            </a:r>
          </a:p>
          <a:p>
            <a:endParaRPr lang="de-AT" dirty="0"/>
          </a:p>
        </p:txBody>
      </p:sp>
      <p:sp>
        <p:nvSpPr>
          <p:cNvPr id="9" name="Textfeld 8">
            <a:extLst>
              <a:ext uri="{FF2B5EF4-FFF2-40B4-BE49-F238E27FC236}">
                <a16:creationId xmlns:a16="http://schemas.microsoft.com/office/drawing/2014/main" id="{0A0BB77F-0784-2675-CE18-5C1027C48CB0}"/>
              </a:ext>
            </a:extLst>
          </p:cNvPr>
          <p:cNvSpPr txBox="1"/>
          <p:nvPr/>
        </p:nvSpPr>
        <p:spPr>
          <a:xfrm>
            <a:off x="321514" y="2355998"/>
            <a:ext cx="8333117" cy="3693319"/>
          </a:xfrm>
          <a:prstGeom prst="rect">
            <a:avLst/>
          </a:prstGeom>
          <a:noFill/>
        </p:spPr>
        <p:txBody>
          <a:bodyPr wrap="square" rtlCol="0">
            <a:spAutoFit/>
          </a:bodyPr>
          <a:lstStyle/>
          <a:p>
            <a:pPr marL="0" indent="0">
              <a:buFont typeface="Arial" panose="020B0604020202020204" pitchFamily="34" charset="0"/>
              <a:buNone/>
            </a:pPr>
            <a:r>
              <a:rPr lang="de-DE" b="1" dirty="0"/>
              <a:t> </a:t>
            </a:r>
            <a:r>
              <a:rPr lang="de-AT" b="1" dirty="0"/>
              <a:t>Der Frühlingshimmel</a:t>
            </a:r>
          </a:p>
          <a:p>
            <a:pPr marL="0" indent="0">
              <a:buFont typeface="Arial" panose="020B0604020202020204" pitchFamily="34" charset="0"/>
              <a:buNone/>
            </a:pPr>
            <a:endParaRPr lang="de-AT" b="1" dirty="0"/>
          </a:p>
          <a:p>
            <a:pPr marL="285750" indent="-285750">
              <a:buFont typeface="Arial" panose="020B0604020202020204" pitchFamily="34" charset="0"/>
              <a:buChar char="•"/>
            </a:pPr>
            <a:r>
              <a:rPr lang="de-AT" b="1" dirty="0"/>
              <a:t>Frühlingsdreieck:</a:t>
            </a:r>
            <a:r>
              <a:rPr lang="de-AT" dirty="0"/>
              <a:t> Regulus (Löwe), </a:t>
            </a:r>
            <a:r>
              <a:rPr lang="de-AT" dirty="0" err="1"/>
              <a:t>Spica</a:t>
            </a:r>
            <a:r>
              <a:rPr lang="de-AT" dirty="0"/>
              <a:t> (Jungfrau), Arktur (Bärenhüter).</a:t>
            </a:r>
          </a:p>
          <a:p>
            <a:pPr marL="285750" indent="-285750">
              <a:buFont typeface="Arial" panose="020B0604020202020204" pitchFamily="34" charset="0"/>
              <a:buChar char="•"/>
            </a:pPr>
            <a:endParaRPr lang="de-AT" b="1" dirty="0"/>
          </a:p>
          <a:p>
            <a:pPr marL="285750" indent="-285750">
              <a:buFont typeface="Arial" panose="020B0604020202020204" pitchFamily="34" charset="0"/>
              <a:buChar char="•"/>
            </a:pPr>
            <a:r>
              <a:rPr lang="de-DE" b="1" dirty="0"/>
              <a:t>Weitere Sternbilder:</a:t>
            </a:r>
            <a:r>
              <a:rPr lang="de-DE" dirty="0"/>
              <a:t> Haar der Berenike, Kleiner Löwe, Großer + Kleiner Bär (</a:t>
            </a:r>
            <a:r>
              <a:rPr lang="de-DE" dirty="0">
                <a:solidFill>
                  <a:srgbClr val="FFFF00"/>
                </a:solidFill>
              </a:rPr>
              <a:t>mit </a:t>
            </a:r>
            <a:r>
              <a:rPr lang="de-DE" dirty="0"/>
              <a:t>dem Wagen), Waage, Rabe, Becher.</a:t>
            </a:r>
            <a:endParaRPr lang="de-AT" b="1" dirty="0"/>
          </a:p>
          <a:p>
            <a:pPr marL="285750" indent="-285750">
              <a:buFont typeface="Arial" panose="020B0604020202020204" pitchFamily="34" charset="0"/>
              <a:buChar char="•"/>
            </a:pPr>
            <a:endParaRPr lang="de-AT" b="1" dirty="0"/>
          </a:p>
          <a:p>
            <a:pPr marL="285750" indent="-285750">
              <a:buFont typeface="Arial" panose="020B0604020202020204" pitchFamily="34" charset="0"/>
              <a:buChar char="•"/>
            </a:pPr>
            <a:r>
              <a:rPr lang="de-AT" b="1" dirty="0"/>
              <a:t>Reich der Galaxien:</a:t>
            </a:r>
            <a:r>
              <a:rPr lang="de-AT" dirty="0"/>
              <a:t> </a:t>
            </a:r>
            <a:r>
              <a:rPr lang="de-AT" dirty="0" err="1"/>
              <a:t>Virgo</a:t>
            </a:r>
            <a:r>
              <a:rPr lang="de-AT" dirty="0"/>
              <a:t>-Galaxienhaufen, Leo-Triplet (Galaxiengruppe im Löwen), Kugelsternhaufen.</a:t>
            </a:r>
            <a:endParaRPr lang="de-AT" b="1" dirty="0"/>
          </a:p>
          <a:p>
            <a:pPr marL="285750" indent="-285750">
              <a:buFont typeface="Arial" panose="020B0604020202020204" pitchFamily="34" charset="0"/>
              <a:buChar char="•"/>
            </a:pPr>
            <a:endParaRPr lang="de-AT" b="1" dirty="0"/>
          </a:p>
          <a:p>
            <a:pPr marL="285750" indent="-285750">
              <a:buFont typeface="Arial" panose="020B0604020202020204" pitchFamily="34" charset="0"/>
              <a:buChar char="•"/>
            </a:pPr>
            <a:r>
              <a:rPr lang="de-DE" b="1" dirty="0"/>
              <a:t>Großer Bär:</a:t>
            </a:r>
            <a:r>
              <a:rPr lang="de-DE" dirty="0"/>
              <a:t> Alkor und </a:t>
            </a:r>
            <a:r>
              <a:rPr lang="de-DE" dirty="0" err="1"/>
              <a:t>Mizar</a:t>
            </a:r>
            <a:r>
              <a:rPr lang="de-DE" dirty="0"/>
              <a:t> (Doppelstern, "Reiterlein"), Galaxien M 81 + M 82.</a:t>
            </a:r>
            <a:endParaRPr lang="de-AT" b="1" dirty="0"/>
          </a:p>
          <a:p>
            <a:pPr marL="285750" indent="-285750">
              <a:buFont typeface="Arial" panose="020B0604020202020204" pitchFamily="34" charset="0"/>
              <a:buChar char="•"/>
            </a:pPr>
            <a:endParaRPr lang="de-AT" b="1" dirty="0"/>
          </a:p>
          <a:p>
            <a:pPr marL="285750" indent="-285750">
              <a:buFont typeface="Arial" panose="020B0604020202020204" pitchFamily="34" charset="0"/>
              <a:buChar char="•"/>
            </a:pPr>
            <a:r>
              <a:rPr lang="de-AT" b="1" dirty="0"/>
              <a:t>Weitere Objekte:</a:t>
            </a:r>
            <a:r>
              <a:rPr lang="de-AT" dirty="0"/>
              <a:t> Jagdhunde, </a:t>
            </a:r>
            <a:r>
              <a:rPr lang="de-AT" dirty="0" err="1"/>
              <a:t>Whirlpoolgalaxie</a:t>
            </a:r>
            <a:r>
              <a:rPr lang="de-AT" dirty="0"/>
              <a:t> M 51.</a:t>
            </a:r>
            <a:endParaRPr lang="de-DE" b="1" dirty="0"/>
          </a:p>
        </p:txBody>
      </p:sp>
      <p:pic>
        <p:nvPicPr>
          <p:cNvPr id="10" name="Grafik 9" descr="Ein Bild, das Grafiken, Logo, Schrift, Design enthält.&#10;&#10;KI-generierte Inhalte können fehlerhaft sein.">
            <a:extLst>
              <a:ext uri="{FF2B5EF4-FFF2-40B4-BE49-F238E27FC236}">
                <a16:creationId xmlns:a16="http://schemas.microsoft.com/office/drawing/2014/main" id="{F1A56D50-F737-FF60-1CBE-342A31D326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pic>
        <p:nvPicPr>
          <p:cNvPr id="12" name="Grafik 11">
            <a:extLst>
              <a:ext uri="{FF2B5EF4-FFF2-40B4-BE49-F238E27FC236}">
                <a16:creationId xmlns:a16="http://schemas.microsoft.com/office/drawing/2014/main" id="{497FD840-FE4C-7956-FFCC-2C4D331111A4}"/>
              </a:ext>
            </a:extLst>
          </p:cNvPr>
          <p:cNvPicPr>
            <a:picLocks noChangeAspect="1"/>
          </p:cNvPicPr>
          <p:nvPr/>
        </p:nvPicPr>
        <p:blipFill>
          <a:blip r:embed="rId4"/>
          <a:stretch>
            <a:fillRect/>
          </a:stretch>
        </p:blipFill>
        <p:spPr>
          <a:xfrm>
            <a:off x="8561776" y="4629150"/>
            <a:ext cx="3076575" cy="2228850"/>
          </a:xfrm>
          <a:prstGeom prst="rect">
            <a:avLst/>
          </a:prstGeom>
        </p:spPr>
      </p:pic>
    </p:spTree>
    <p:extLst>
      <p:ext uri="{BB962C8B-B14F-4D97-AF65-F5344CB8AC3E}">
        <p14:creationId xmlns:p14="http://schemas.microsoft.com/office/powerpoint/2010/main" val="26112729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8ED7F1BC-56D4-889A-32E6-AD3E0F32E509}"/>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CCAA4AA6-0384-AC74-C67E-EAD1D0E471AD}"/>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DC6A4588-3FA0-C75A-15CF-944B27C08713}"/>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25</a:t>
            </a:fld>
            <a:endParaRPr lang="de-AT" dirty="0"/>
          </a:p>
        </p:txBody>
      </p:sp>
      <p:sp>
        <p:nvSpPr>
          <p:cNvPr id="6" name="Textfeld 5">
            <a:extLst>
              <a:ext uri="{FF2B5EF4-FFF2-40B4-BE49-F238E27FC236}">
                <a16:creationId xmlns:a16="http://schemas.microsoft.com/office/drawing/2014/main" id="{7708B1E3-2479-2CF8-F3C0-577FC61A995D}"/>
              </a:ext>
            </a:extLst>
          </p:cNvPr>
          <p:cNvSpPr txBox="1"/>
          <p:nvPr/>
        </p:nvSpPr>
        <p:spPr>
          <a:xfrm>
            <a:off x="388189" y="1714857"/>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Beobachtbare Objekte im Sommer</a:t>
            </a:r>
            <a:endParaRPr lang="de-AT" sz="2400" b="0" dirty="0"/>
          </a:p>
        </p:txBody>
      </p:sp>
      <p:sp>
        <p:nvSpPr>
          <p:cNvPr id="7" name="Textfeld 6">
            <a:extLst>
              <a:ext uri="{FF2B5EF4-FFF2-40B4-BE49-F238E27FC236}">
                <a16:creationId xmlns:a16="http://schemas.microsoft.com/office/drawing/2014/main" id="{644639DF-F64F-73BD-5539-DF673492B521}"/>
              </a:ext>
            </a:extLst>
          </p:cNvPr>
          <p:cNvSpPr txBox="1"/>
          <p:nvPr/>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8" name="Textfeld 7">
            <a:extLst>
              <a:ext uri="{FF2B5EF4-FFF2-40B4-BE49-F238E27FC236}">
                <a16:creationId xmlns:a16="http://schemas.microsoft.com/office/drawing/2014/main" id="{B1106BDE-27A1-514C-873F-83E680E6D74E}"/>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Beobachtbare Objekte am Himmel</a:t>
            </a:r>
          </a:p>
          <a:p>
            <a:endParaRPr lang="de-AT" dirty="0"/>
          </a:p>
        </p:txBody>
      </p:sp>
      <p:sp>
        <p:nvSpPr>
          <p:cNvPr id="9" name="Textfeld 8">
            <a:extLst>
              <a:ext uri="{FF2B5EF4-FFF2-40B4-BE49-F238E27FC236}">
                <a16:creationId xmlns:a16="http://schemas.microsoft.com/office/drawing/2014/main" id="{9E26FB94-75C1-1C4D-D322-696B5FC84815}"/>
              </a:ext>
            </a:extLst>
          </p:cNvPr>
          <p:cNvSpPr txBox="1"/>
          <p:nvPr/>
        </p:nvSpPr>
        <p:spPr>
          <a:xfrm>
            <a:off x="359614" y="2282412"/>
            <a:ext cx="8333117" cy="3139321"/>
          </a:xfrm>
          <a:prstGeom prst="rect">
            <a:avLst/>
          </a:prstGeom>
          <a:noFill/>
        </p:spPr>
        <p:txBody>
          <a:bodyPr wrap="square" rtlCol="0">
            <a:spAutoFit/>
          </a:bodyPr>
          <a:lstStyle/>
          <a:p>
            <a:pPr marL="0" indent="0">
              <a:buFont typeface="Arial" panose="020B0604020202020204" pitchFamily="34" charset="0"/>
              <a:buNone/>
            </a:pPr>
            <a:r>
              <a:rPr lang="de-AT" b="1" dirty="0"/>
              <a:t>Die Sommerliche Milchstraße</a:t>
            </a:r>
          </a:p>
          <a:p>
            <a:pPr marL="0" indent="0">
              <a:buFont typeface="Arial" panose="020B0604020202020204" pitchFamily="34" charset="0"/>
              <a:buNone/>
            </a:pPr>
            <a:endParaRPr lang="de-AT" b="1" dirty="0"/>
          </a:p>
          <a:p>
            <a:pPr marL="285750" indent="-285750">
              <a:buFont typeface="Arial" panose="020B0604020202020204" pitchFamily="34" charset="0"/>
              <a:buChar char="•"/>
            </a:pPr>
            <a:r>
              <a:rPr lang="de-DE" b="1" dirty="0"/>
              <a:t>Sommermilchstraße:</a:t>
            </a:r>
            <a:r>
              <a:rPr lang="de-DE" dirty="0"/>
              <a:t> Das Band unserer Galaxie, besonders gut sichtbar.</a:t>
            </a:r>
          </a:p>
          <a:p>
            <a:pPr marL="285750" indent="-285750">
              <a:buFont typeface="Arial" panose="020B0604020202020204" pitchFamily="34" charset="0"/>
              <a:buChar char="•"/>
            </a:pPr>
            <a:endParaRPr lang="de-DE" b="1" dirty="0"/>
          </a:p>
          <a:p>
            <a:pPr marL="285750" indent="-285750">
              <a:buFont typeface="Arial" panose="020B0604020202020204" pitchFamily="34" charset="0"/>
              <a:buChar char="•"/>
            </a:pPr>
            <a:r>
              <a:rPr lang="de-AT" b="1" dirty="0"/>
              <a:t>Sommerdreieck:</a:t>
            </a:r>
            <a:r>
              <a:rPr lang="de-AT" dirty="0"/>
              <a:t> Deneb (Schwan), Wega (Leier), Atair (Adler).</a:t>
            </a:r>
            <a:endParaRPr lang="de-DE" b="1" dirty="0"/>
          </a:p>
          <a:p>
            <a:pPr marL="285750" indent="-285750">
              <a:buFont typeface="Arial" panose="020B0604020202020204" pitchFamily="34" charset="0"/>
              <a:buChar char="•"/>
            </a:pPr>
            <a:endParaRPr lang="de-DE" b="1" dirty="0"/>
          </a:p>
          <a:p>
            <a:pPr marL="285750" indent="-285750">
              <a:buFont typeface="Arial" panose="020B0604020202020204" pitchFamily="34" charset="0"/>
              <a:buChar char="•"/>
            </a:pPr>
            <a:r>
              <a:rPr lang="de-DE" b="1" dirty="0"/>
              <a:t>Weitere Sternbilder:</a:t>
            </a:r>
            <a:r>
              <a:rPr lang="de-DE" dirty="0"/>
              <a:t> Nördliche Krone, Herkules, Schlangenträger mit Schlange, Skorpion, Schütze (mit Zentrum der Milchstraße).</a:t>
            </a:r>
            <a:endParaRPr lang="de-DE" b="1" dirty="0"/>
          </a:p>
          <a:p>
            <a:pPr marL="285750" indent="-285750">
              <a:buFont typeface="Arial" panose="020B0604020202020204" pitchFamily="34" charset="0"/>
              <a:buChar char="•"/>
            </a:pPr>
            <a:endParaRPr lang="de-DE" b="1" dirty="0"/>
          </a:p>
          <a:p>
            <a:pPr marL="285750" indent="-285750">
              <a:buFont typeface="Arial" panose="020B0604020202020204" pitchFamily="34" charset="0"/>
              <a:buChar char="•"/>
            </a:pPr>
            <a:r>
              <a:rPr lang="de-DE" b="1" dirty="0"/>
              <a:t>Weitere Objekte:</a:t>
            </a:r>
            <a:r>
              <a:rPr lang="de-DE" dirty="0"/>
              <a:t> Füchschen, Pfeil, Delphin, Kugelsternhaufen in Herkules und Schlangenträger, Hantelnebel (M 27), Ringnebel (M 57).</a:t>
            </a:r>
            <a:endParaRPr lang="de-DE" b="1" dirty="0"/>
          </a:p>
        </p:txBody>
      </p:sp>
      <p:pic>
        <p:nvPicPr>
          <p:cNvPr id="10" name="Grafik 9" descr="Ein Bild, das Grafiken, Logo, Schrift, Design enthält.&#10;&#10;KI-generierte Inhalte können fehlerhaft sein.">
            <a:extLst>
              <a:ext uri="{FF2B5EF4-FFF2-40B4-BE49-F238E27FC236}">
                <a16:creationId xmlns:a16="http://schemas.microsoft.com/office/drawing/2014/main" id="{DCA582DE-8303-4D4B-1E1D-FBDC3FE10F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pic>
        <p:nvPicPr>
          <p:cNvPr id="11" name="Grafik 10">
            <a:extLst>
              <a:ext uri="{FF2B5EF4-FFF2-40B4-BE49-F238E27FC236}">
                <a16:creationId xmlns:a16="http://schemas.microsoft.com/office/drawing/2014/main" id="{2C9F8E63-96D5-7FE1-51C7-A096AC1C17BD}"/>
              </a:ext>
            </a:extLst>
          </p:cNvPr>
          <p:cNvPicPr>
            <a:picLocks noChangeAspect="1"/>
          </p:cNvPicPr>
          <p:nvPr/>
        </p:nvPicPr>
        <p:blipFill>
          <a:blip r:embed="rId3"/>
          <a:stretch>
            <a:fillRect/>
          </a:stretch>
        </p:blipFill>
        <p:spPr>
          <a:xfrm>
            <a:off x="8543924" y="1585763"/>
            <a:ext cx="3590925" cy="2393950"/>
          </a:xfrm>
          <a:prstGeom prst="rect">
            <a:avLst/>
          </a:prstGeom>
        </p:spPr>
      </p:pic>
      <p:pic>
        <p:nvPicPr>
          <p:cNvPr id="12" name="Grafik 11">
            <a:extLst>
              <a:ext uri="{FF2B5EF4-FFF2-40B4-BE49-F238E27FC236}">
                <a16:creationId xmlns:a16="http://schemas.microsoft.com/office/drawing/2014/main" id="{DD82A6E0-4DCA-B433-193F-B2ADED521AE2}"/>
              </a:ext>
            </a:extLst>
          </p:cNvPr>
          <p:cNvPicPr>
            <a:picLocks noChangeAspect="1"/>
          </p:cNvPicPr>
          <p:nvPr/>
        </p:nvPicPr>
        <p:blipFill>
          <a:blip r:embed="rId4"/>
          <a:stretch>
            <a:fillRect/>
          </a:stretch>
        </p:blipFill>
        <p:spPr>
          <a:xfrm>
            <a:off x="8877300" y="4035572"/>
            <a:ext cx="2476500" cy="2586219"/>
          </a:xfrm>
          <a:prstGeom prst="rect">
            <a:avLst/>
          </a:prstGeom>
        </p:spPr>
      </p:pic>
    </p:spTree>
    <p:extLst>
      <p:ext uri="{BB962C8B-B14F-4D97-AF65-F5344CB8AC3E}">
        <p14:creationId xmlns:p14="http://schemas.microsoft.com/office/powerpoint/2010/main" val="34786303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4E6E432B-5F2F-67D8-D752-C09853FC13CA}"/>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0D99DC3F-82DB-7E26-0DCA-502DD2F4AF09}"/>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FB216CDC-4878-5EE3-27C4-64FDA430FB36}"/>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26</a:t>
            </a:fld>
            <a:endParaRPr lang="de-AT" dirty="0"/>
          </a:p>
        </p:txBody>
      </p:sp>
      <p:sp>
        <p:nvSpPr>
          <p:cNvPr id="6" name="Textfeld 5">
            <a:extLst>
              <a:ext uri="{FF2B5EF4-FFF2-40B4-BE49-F238E27FC236}">
                <a16:creationId xmlns:a16="http://schemas.microsoft.com/office/drawing/2014/main" id="{09BCD6D1-8CF7-F0D3-C6AA-B52CFDAF43BB}"/>
              </a:ext>
            </a:extLst>
          </p:cNvPr>
          <p:cNvSpPr txBox="1"/>
          <p:nvPr/>
        </p:nvSpPr>
        <p:spPr>
          <a:xfrm>
            <a:off x="388189" y="1714857"/>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Beobachtbare Objekte im Herbst</a:t>
            </a:r>
            <a:endParaRPr lang="de-AT" sz="2400" b="0" dirty="0"/>
          </a:p>
        </p:txBody>
      </p:sp>
      <p:sp>
        <p:nvSpPr>
          <p:cNvPr id="7" name="Textfeld 6">
            <a:extLst>
              <a:ext uri="{FF2B5EF4-FFF2-40B4-BE49-F238E27FC236}">
                <a16:creationId xmlns:a16="http://schemas.microsoft.com/office/drawing/2014/main" id="{A6506CC4-26E5-AAE7-0D1A-4AAD7EF316A2}"/>
              </a:ext>
            </a:extLst>
          </p:cNvPr>
          <p:cNvSpPr txBox="1"/>
          <p:nvPr/>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8" name="Textfeld 7">
            <a:extLst>
              <a:ext uri="{FF2B5EF4-FFF2-40B4-BE49-F238E27FC236}">
                <a16:creationId xmlns:a16="http://schemas.microsoft.com/office/drawing/2014/main" id="{E4900613-DB8C-6FA5-5BF8-18A29FECC86B}"/>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Beobachtbare Objekte am Himmel</a:t>
            </a:r>
          </a:p>
          <a:p>
            <a:endParaRPr lang="de-AT" dirty="0"/>
          </a:p>
        </p:txBody>
      </p:sp>
      <p:sp>
        <p:nvSpPr>
          <p:cNvPr id="9" name="Textfeld 8">
            <a:extLst>
              <a:ext uri="{FF2B5EF4-FFF2-40B4-BE49-F238E27FC236}">
                <a16:creationId xmlns:a16="http://schemas.microsoft.com/office/drawing/2014/main" id="{ADF1B90C-8AAB-F91E-B934-CABF68660937}"/>
              </a:ext>
            </a:extLst>
          </p:cNvPr>
          <p:cNvSpPr txBox="1"/>
          <p:nvPr/>
        </p:nvSpPr>
        <p:spPr>
          <a:xfrm>
            <a:off x="388189" y="2451248"/>
            <a:ext cx="8333117" cy="3416320"/>
          </a:xfrm>
          <a:prstGeom prst="rect">
            <a:avLst/>
          </a:prstGeom>
          <a:noFill/>
        </p:spPr>
        <p:txBody>
          <a:bodyPr wrap="square" rtlCol="0">
            <a:spAutoFit/>
          </a:bodyPr>
          <a:lstStyle/>
          <a:p>
            <a:pPr marL="0" indent="0">
              <a:buFont typeface="Arial" panose="020B0604020202020204" pitchFamily="34" charset="0"/>
              <a:buNone/>
            </a:pPr>
            <a:r>
              <a:rPr lang="de-AT" b="1" dirty="0"/>
              <a:t>Der Herbstliche Himmel</a:t>
            </a:r>
          </a:p>
          <a:p>
            <a:pPr marL="0" indent="0">
              <a:buFont typeface="Arial" panose="020B0604020202020204" pitchFamily="34" charset="0"/>
              <a:buNone/>
            </a:pPr>
            <a:endParaRPr lang="de-AT" b="1" dirty="0"/>
          </a:p>
          <a:p>
            <a:pPr marL="285750" indent="-285750">
              <a:buFont typeface="Arial" panose="020B0604020202020204" pitchFamily="34" charset="0"/>
              <a:buChar char="•"/>
            </a:pPr>
            <a:r>
              <a:rPr lang="de-AT" b="1" dirty="0"/>
              <a:t>Herbstviereck (</a:t>
            </a:r>
            <a:r>
              <a:rPr lang="de-AT" b="1" dirty="0" err="1"/>
              <a:t>Pegasusquadrat</a:t>
            </a:r>
            <a:r>
              <a:rPr lang="de-AT" b="1" dirty="0"/>
              <a:t>):</a:t>
            </a:r>
            <a:r>
              <a:rPr lang="de-AT" dirty="0"/>
              <a:t> Ein markantes Himmelsmerkmal.</a:t>
            </a:r>
            <a:endParaRPr lang="de-AT" b="1" dirty="0"/>
          </a:p>
          <a:p>
            <a:pPr marL="285750" indent="-285750">
              <a:buFont typeface="Arial" panose="020B0604020202020204" pitchFamily="34" charset="0"/>
              <a:buChar char="•"/>
            </a:pPr>
            <a:endParaRPr lang="de-AT" b="1" dirty="0"/>
          </a:p>
          <a:p>
            <a:pPr marL="285750" indent="-285750">
              <a:buFont typeface="Arial" panose="020B0604020202020204" pitchFamily="34" charset="0"/>
              <a:buChar char="•"/>
            </a:pPr>
            <a:r>
              <a:rPr lang="de-AT" b="1" dirty="0"/>
              <a:t>Weitere Sternbilder:</a:t>
            </a:r>
            <a:r>
              <a:rPr lang="de-AT" dirty="0"/>
              <a:t> Kepheus, Cassiopeia (W-Form), Andromeda, Perseus, Fische.</a:t>
            </a:r>
            <a:endParaRPr lang="de-AT" b="1" dirty="0"/>
          </a:p>
          <a:p>
            <a:pPr marL="285750" indent="-285750">
              <a:buFont typeface="Arial" panose="020B0604020202020204" pitchFamily="34" charset="0"/>
              <a:buChar char="•"/>
            </a:pPr>
            <a:endParaRPr lang="de-AT" b="1" dirty="0"/>
          </a:p>
          <a:p>
            <a:pPr marL="285750" indent="-285750">
              <a:buFont typeface="Arial" panose="020B0604020202020204" pitchFamily="34" charset="0"/>
              <a:buChar char="•"/>
            </a:pPr>
            <a:r>
              <a:rPr lang="de-DE" b="1" dirty="0"/>
              <a:t>Offene Sternhaufen:</a:t>
            </a:r>
            <a:r>
              <a:rPr lang="de-DE" dirty="0"/>
              <a:t> h und </a:t>
            </a:r>
            <a:r>
              <a:rPr lang="de-DE" dirty="0" err="1"/>
              <a:t>chi</a:t>
            </a:r>
            <a:r>
              <a:rPr lang="de-DE" dirty="0"/>
              <a:t> </a:t>
            </a:r>
            <a:r>
              <a:rPr lang="de-DE" dirty="0" err="1"/>
              <a:t>Persei</a:t>
            </a:r>
            <a:r>
              <a:rPr lang="de-DE" dirty="0"/>
              <a:t> (Doppelhaufen).</a:t>
            </a:r>
            <a:endParaRPr lang="de-AT" b="1" dirty="0"/>
          </a:p>
          <a:p>
            <a:pPr marL="285750" indent="-285750">
              <a:buFont typeface="Arial" panose="020B0604020202020204" pitchFamily="34" charset="0"/>
              <a:buChar char="•"/>
            </a:pPr>
            <a:endParaRPr lang="de-AT" b="1" dirty="0"/>
          </a:p>
          <a:p>
            <a:pPr marL="285750" indent="-285750">
              <a:buFont typeface="Arial" panose="020B0604020202020204" pitchFamily="34" charset="0"/>
              <a:buChar char="•"/>
            </a:pPr>
            <a:r>
              <a:rPr lang="de-AT" b="1" dirty="0"/>
              <a:t>Galaxien:</a:t>
            </a:r>
            <a:r>
              <a:rPr lang="de-AT" dirty="0"/>
              <a:t> Andromedagalaxie (M 31) - unsere Nachbargalaxie.</a:t>
            </a:r>
            <a:endParaRPr lang="de-AT" b="1" dirty="0"/>
          </a:p>
          <a:p>
            <a:pPr marL="285750" indent="-285750">
              <a:buFont typeface="Arial" panose="020B0604020202020204" pitchFamily="34" charset="0"/>
              <a:buChar char="•"/>
            </a:pPr>
            <a:endParaRPr lang="de-AT" b="1" dirty="0"/>
          </a:p>
          <a:p>
            <a:pPr marL="285750" indent="-285750">
              <a:buFont typeface="Arial" panose="020B0604020202020204" pitchFamily="34" charset="0"/>
              <a:buChar char="•"/>
            </a:pPr>
            <a:r>
              <a:rPr lang="de-DE" b="1" dirty="0"/>
              <a:t>Mythologie:</a:t>
            </a:r>
            <a:r>
              <a:rPr lang="de-DE" dirty="0"/>
              <a:t> Die Geschichte um Cassiopeia, Kepheus, Andromeda und Perseus.</a:t>
            </a:r>
            <a:endParaRPr lang="de-DE" b="1" dirty="0"/>
          </a:p>
        </p:txBody>
      </p:sp>
      <p:pic>
        <p:nvPicPr>
          <p:cNvPr id="10" name="Grafik 9" descr="Ein Bild, das Grafiken, Logo, Schrift, Design enthält.&#10;&#10;KI-generierte Inhalte können fehlerhaft sein.">
            <a:extLst>
              <a:ext uri="{FF2B5EF4-FFF2-40B4-BE49-F238E27FC236}">
                <a16:creationId xmlns:a16="http://schemas.microsoft.com/office/drawing/2014/main" id="{196FED9B-E637-CE12-46C0-5E3D06BADD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pic>
        <p:nvPicPr>
          <p:cNvPr id="11" name="Grafik 10">
            <a:extLst>
              <a:ext uri="{FF2B5EF4-FFF2-40B4-BE49-F238E27FC236}">
                <a16:creationId xmlns:a16="http://schemas.microsoft.com/office/drawing/2014/main" id="{A3DE3409-EA35-A2B2-485D-CE3016ED8CBB}"/>
              </a:ext>
            </a:extLst>
          </p:cNvPr>
          <p:cNvPicPr>
            <a:picLocks noChangeAspect="1"/>
          </p:cNvPicPr>
          <p:nvPr/>
        </p:nvPicPr>
        <p:blipFill>
          <a:blip r:embed="rId3"/>
          <a:stretch>
            <a:fillRect/>
          </a:stretch>
        </p:blipFill>
        <p:spPr>
          <a:xfrm>
            <a:off x="4867963" y="441337"/>
            <a:ext cx="4224852" cy="2376479"/>
          </a:xfrm>
          <a:prstGeom prst="rect">
            <a:avLst/>
          </a:prstGeom>
        </p:spPr>
      </p:pic>
      <p:pic>
        <p:nvPicPr>
          <p:cNvPr id="12" name="Grafik 11">
            <a:extLst>
              <a:ext uri="{FF2B5EF4-FFF2-40B4-BE49-F238E27FC236}">
                <a16:creationId xmlns:a16="http://schemas.microsoft.com/office/drawing/2014/main" id="{9408EC8B-CBE2-2805-1FE7-8A2268A6FD85}"/>
              </a:ext>
            </a:extLst>
          </p:cNvPr>
          <p:cNvPicPr>
            <a:picLocks noChangeAspect="1"/>
          </p:cNvPicPr>
          <p:nvPr/>
        </p:nvPicPr>
        <p:blipFill>
          <a:blip r:embed="rId4"/>
          <a:stretch>
            <a:fillRect/>
          </a:stretch>
        </p:blipFill>
        <p:spPr>
          <a:xfrm>
            <a:off x="8278581" y="2912913"/>
            <a:ext cx="3766446" cy="2529749"/>
          </a:xfrm>
          <a:prstGeom prst="rect">
            <a:avLst/>
          </a:prstGeom>
        </p:spPr>
      </p:pic>
    </p:spTree>
    <p:extLst>
      <p:ext uri="{BB962C8B-B14F-4D97-AF65-F5344CB8AC3E}">
        <p14:creationId xmlns:p14="http://schemas.microsoft.com/office/powerpoint/2010/main" val="12597217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D086E348-75D0-8716-D335-16DF68B4289A}"/>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6CE5D8E1-EFCB-D671-B3BC-4B42A1C85B07}"/>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E68CF6C4-E26D-AB28-5FB3-C5917C22C90B}"/>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27</a:t>
            </a:fld>
            <a:endParaRPr lang="de-AT" dirty="0"/>
          </a:p>
        </p:txBody>
      </p:sp>
      <p:sp>
        <p:nvSpPr>
          <p:cNvPr id="6" name="Textfeld 5">
            <a:extLst>
              <a:ext uri="{FF2B5EF4-FFF2-40B4-BE49-F238E27FC236}">
                <a16:creationId xmlns:a16="http://schemas.microsoft.com/office/drawing/2014/main" id="{71FE2520-0D51-49D9-6E26-0916955D4610}"/>
              </a:ext>
            </a:extLst>
          </p:cNvPr>
          <p:cNvSpPr txBox="1"/>
          <p:nvPr/>
        </p:nvSpPr>
        <p:spPr>
          <a:xfrm>
            <a:off x="388189" y="1714857"/>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Beobachtbare Objekte </a:t>
            </a:r>
            <a:r>
              <a:rPr lang="de-AT" sz="2400"/>
              <a:t>im Winter</a:t>
            </a:r>
            <a:endParaRPr lang="de-AT" sz="2400" b="0" dirty="0"/>
          </a:p>
        </p:txBody>
      </p:sp>
      <p:sp>
        <p:nvSpPr>
          <p:cNvPr id="7" name="Textfeld 6">
            <a:extLst>
              <a:ext uri="{FF2B5EF4-FFF2-40B4-BE49-F238E27FC236}">
                <a16:creationId xmlns:a16="http://schemas.microsoft.com/office/drawing/2014/main" id="{F062C915-5783-4263-1460-C674D5E62824}"/>
              </a:ext>
            </a:extLst>
          </p:cNvPr>
          <p:cNvSpPr txBox="1"/>
          <p:nvPr/>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8" name="Textfeld 7">
            <a:extLst>
              <a:ext uri="{FF2B5EF4-FFF2-40B4-BE49-F238E27FC236}">
                <a16:creationId xmlns:a16="http://schemas.microsoft.com/office/drawing/2014/main" id="{E006D241-2FC4-4A6C-6AC0-44279052E8CB}"/>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Beobachtbare Objekte am Himmel</a:t>
            </a:r>
          </a:p>
          <a:p>
            <a:endParaRPr lang="de-AT" dirty="0"/>
          </a:p>
        </p:txBody>
      </p:sp>
      <p:sp>
        <p:nvSpPr>
          <p:cNvPr id="9" name="Textfeld 8">
            <a:extLst>
              <a:ext uri="{FF2B5EF4-FFF2-40B4-BE49-F238E27FC236}">
                <a16:creationId xmlns:a16="http://schemas.microsoft.com/office/drawing/2014/main" id="{48B11BEE-C815-17D2-B508-78BD1832A300}"/>
              </a:ext>
            </a:extLst>
          </p:cNvPr>
          <p:cNvSpPr txBox="1"/>
          <p:nvPr/>
        </p:nvSpPr>
        <p:spPr>
          <a:xfrm>
            <a:off x="388189" y="2451248"/>
            <a:ext cx="8333117" cy="2308324"/>
          </a:xfrm>
          <a:prstGeom prst="rect">
            <a:avLst/>
          </a:prstGeom>
          <a:noFill/>
        </p:spPr>
        <p:txBody>
          <a:bodyPr wrap="square" rtlCol="0">
            <a:spAutoFit/>
          </a:bodyPr>
          <a:lstStyle/>
          <a:p>
            <a:pPr marL="0" indent="0">
              <a:buFont typeface="Arial" panose="020B0604020202020204" pitchFamily="34" charset="0"/>
              <a:buNone/>
            </a:pPr>
            <a:r>
              <a:rPr lang="de-AT" b="1" dirty="0"/>
              <a:t>Der Funkelnde Winterhimmel</a:t>
            </a:r>
          </a:p>
          <a:p>
            <a:pPr marL="0" indent="0">
              <a:buFont typeface="Arial" panose="020B0604020202020204" pitchFamily="34" charset="0"/>
              <a:buNone/>
            </a:pPr>
            <a:endParaRPr lang="de-AT" b="1" dirty="0"/>
          </a:p>
          <a:p>
            <a:pPr marL="285750" indent="-285750">
              <a:buFont typeface="Arial" panose="020B0604020202020204" pitchFamily="34" charset="0"/>
              <a:buChar char="•"/>
            </a:pPr>
            <a:r>
              <a:rPr lang="de-DE" b="1" dirty="0"/>
              <a:t>Wintersechseck:</a:t>
            </a:r>
            <a:r>
              <a:rPr lang="de-DE" dirty="0"/>
              <a:t> Helle Sterne der Sternbilder Fuhrmann, Stier, Orion, Großer Hund, Kleiner Hund und Hase.</a:t>
            </a:r>
            <a:endParaRPr lang="de-AT" b="1" dirty="0"/>
          </a:p>
          <a:p>
            <a:pPr marL="285750" indent="-285750">
              <a:buFont typeface="Arial" panose="020B0604020202020204" pitchFamily="34" charset="0"/>
              <a:buChar char="•"/>
            </a:pPr>
            <a:endParaRPr lang="de-AT" b="1" dirty="0"/>
          </a:p>
          <a:p>
            <a:pPr marL="285750" indent="-285750">
              <a:buFont typeface="Arial" panose="020B0604020202020204" pitchFamily="34" charset="0"/>
              <a:buChar char="•"/>
            </a:pPr>
            <a:r>
              <a:rPr lang="de-AT" b="1" dirty="0"/>
              <a:t>Offene Sternhaufen:</a:t>
            </a:r>
            <a:r>
              <a:rPr lang="de-AT" dirty="0"/>
              <a:t> Plejaden (Siebengestirn).</a:t>
            </a:r>
            <a:endParaRPr lang="de-AT" b="1" dirty="0"/>
          </a:p>
          <a:p>
            <a:pPr marL="285750" indent="-285750">
              <a:buFont typeface="Arial" panose="020B0604020202020204" pitchFamily="34" charset="0"/>
              <a:buChar char="•"/>
            </a:pPr>
            <a:endParaRPr lang="de-AT" b="1" dirty="0"/>
          </a:p>
          <a:p>
            <a:pPr marL="285750" indent="-285750">
              <a:buFont typeface="Arial" panose="020B0604020202020204" pitchFamily="34" charset="0"/>
              <a:buChar char="•"/>
            </a:pPr>
            <a:r>
              <a:rPr lang="de-AT" b="1" dirty="0"/>
              <a:t>Nebelgebiete:</a:t>
            </a:r>
            <a:r>
              <a:rPr lang="de-AT" dirty="0"/>
              <a:t> Orionnebel</a:t>
            </a:r>
            <a:endParaRPr lang="de-DE" b="1" dirty="0"/>
          </a:p>
        </p:txBody>
      </p:sp>
      <p:pic>
        <p:nvPicPr>
          <p:cNvPr id="10" name="Grafik 9" descr="Ein Bild, das Grafiken, Logo, Schrift, Design enthält.&#10;&#10;KI-generierte Inhalte können fehlerhaft sein.">
            <a:extLst>
              <a:ext uri="{FF2B5EF4-FFF2-40B4-BE49-F238E27FC236}">
                <a16:creationId xmlns:a16="http://schemas.microsoft.com/office/drawing/2014/main" id="{E8084312-30A3-B1A1-CF28-3DFFEB946F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pic>
        <p:nvPicPr>
          <p:cNvPr id="11" name="Grafik 10">
            <a:extLst>
              <a:ext uri="{FF2B5EF4-FFF2-40B4-BE49-F238E27FC236}">
                <a16:creationId xmlns:a16="http://schemas.microsoft.com/office/drawing/2014/main" id="{4FCDA848-E961-CE63-F588-91EEDA3B23EE}"/>
              </a:ext>
            </a:extLst>
          </p:cNvPr>
          <p:cNvPicPr>
            <a:picLocks noChangeAspect="1"/>
          </p:cNvPicPr>
          <p:nvPr/>
        </p:nvPicPr>
        <p:blipFill>
          <a:blip r:embed="rId3"/>
          <a:stretch>
            <a:fillRect/>
          </a:stretch>
        </p:blipFill>
        <p:spPr>
          <a:xfrm>
            <a:off x="6819900" y="3329339"/>
            <a:ext cx="4658927" cy="3105951"/>
          </a:xfrm>
          <a:prstGeom prst="rect">
            <a:avLst/>
          </a:prstGeom>
        </p:spPr>
      </p:pic>
    </p:spTree>
    <p:extLst>
      <p:ext uri="{BB962C8B-B14F-4D97-AF65-F5344CB8AC3E}">
        <p14:creationId xmlns:p14="http://schemas.microsoft.com/office/powerpoint/2010/main" val="30759338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A5AEFE97-58A8-FF9B-3C29-619C4DF4FCCE}"/>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68682C6F-3A20-CEE8-CC72-D89D2567D586}"/>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13415D01-AC8E-EF41-D083-7AC9DC68C9A2}"/>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28</a:t>
            </a:fld>
            <a:endParaRPr lang="de-AT" dirty="0"/>
          </a:p>
        </p:txBody>
      </p:sp>
      <p:sp>
        <p:nvSpPr>
          <p:cNvPr id="6" name="Textfeld 5">
            <a:extLst>
              <a:ext uri="{FF2B5EF4-FFF2-40B4-BE49-F238E27FC236}">
                <a16:creationId xmlns:a16="http://schemas.microsoft.com/office/drawing/2014/main" id="{80E66AE9-764C-DF1A-77DC-501DEBC8AF27}"/>
              </a:ext>
            </a:extLst>
          </p:cNvPr>
          <p:cNvSpPr txBox="1"/>
          <p:nvPr/>
        </p:nvSpPr>
        <p:spPr>
          <a:xfrm>
            <a:off x="388189" y="1714857"/>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Wie funktioniert das Weltall</a:t>
            </a:r>
            <a:endParaRPr lang="de-AT" sz="2400" b="0" dirty="0"/>
          </a:p>
        </p:txBody>
      </p:sp>
      <p:sp>
        <p:nvSpPr>
          <p:cNvPr id="7" name="Textfeld 6">
            <a:extLst>
              <a:ext uri="{FF2B5EF4-FFF2-40B4-BE49-F238E27FC236}">
                <a16:creationId xmlns:a16="http://schemas.microsoft.com/office/drawing/2014/main" id="{CA5D21E7-18F2-B841-5B2C-B4827D76982A}"/>
              </a:ext>
            </a:extLst>
          </p:cNvPr>
          <p:cNvSpPr txBox="1"/>
          <p:nvPr/>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8" name="Textfeld 7">
            <a:extLst>
              <a:ext uri="{FF2B5EF4-FFF2-40B4-BE49-F238E27FC236}">
                <a16:creationId xmlns:a16="http://schemas.microsoft.com/office/drawing/2014/main" id="{7128199B-7DC1-135D-97A9-FDD7D0FE553C}"/>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Astrophysik</a:t>
            </a:r>
          </a:p>
          <a:p>
            <a:endParaRPr lang="de-AT" dirty="0"/>
          </a:p>
        </p:txBody>
      </p:sp>
      <p:sp>
        <p:nvSpPr>
          <p:cNvPr id="9" name="Textfeld 8">
            <a:extLst>
              <a:ext uri="{FF2B5EF4-FFF2-40B4-BE49-F238E27FC236}">
                <a16:creationId xmlns:a16="http://schemas.microsoft.com/office/drawing/2014/main" id="{D4661BA3-B5E9-7052-1321-01FA7F8D8CD7}"/>
              </a:ext>
            </a:extLst>
          </p:cNvPr>
          <p:cNvSpPr txBox="1"/>
          <p:nvPr/>
        </p:nvSpPr>
        <p:spPr>
          <a:xfrm>
            <a:off x="388189" y="2451248"/>
            <a:ext cx="8333117" cy="2308324"/>
          </a:xfrm>
          <a:prstGeom prst="rect">
            <a:avLst/>
          </a:prstGeom>
          <a:noFill/>
        </p:spPr>
        <p:txBody>
          <a:bodyPr wrap="square" rtlCol="0">
            <a:spAutoFit/>
          </a:bodyPr>
          <a:lstStyle/>
          <a:p>
            <a:pPr marL="0" indent="0">
              <a:buFont typeface="Arial" panose="020B0604020202020204" pitchFamily="34" charset="0"/>
              <a:buNone/>
            </a:pPr>
            <a:r>
              <a:rPr lang="de-DE" b="1" dirty="0"/>
              <a:t>Im Takt der Gestirne: Astronomische Datumsrechnung und Tageslängen (1)</a:t>
            </a:r>
          </a:p>
          <a:p>
            <a:pPr marL="0" indent="0">
              <a:buFont typeface="Arial" panose="020B0604020202020204" pitchFamily="34" charset="0"/>
              <a:buNone/>
            </a:pPr>
            <a:endParaRPr lang="de-DE" b="1" dirty="0"/>
          </a:p>
          <a:p>
            <a:pPr marL="285750" indent="-285750">
              <a:buFont typeface="Arial" panose="020B0604020202020204" pitchFamily="34" charset="0"/>
              <a:buChar char="•"/>
            </a:pPr>
            <a:r>
              <a:rPr lang="de-DE" dirty="0"/>
              <a:t>Die Zeitmessung und die Bestimmung von Daten sind eng mit astronomischen Ereignissen verbunden.</a:t>
            </a:r>
            <a:endParaRPr lang="de-DE" b="1" dirty="0"/>
          </a:p>
          <a:p>
            <a:pPr marL="285750" indent="-285750">
              <a:buFont typeface="Arial" panose="020B0604020202020204" pitchFamily="34" charset="0"/>
              <a:buChar char="•"/>
            </a:pPr>
            <a:endParaRPr lang="de-DE" b="1" dirty="0"/>
          </a:p>
          <a:p>
            <a:pPr marL="285750" indent="-285750">
              <a:buFont typeface="Arial" panose="020B0604020202020204" pitchFamily="34" charset="0"/>
              <a:buChar char="•"/>
            </a:pPr>
            <a:r>
              <a:rPr lang="de-DE" dirty="0"/>
              <a:t>Die Bewegung der Erde um die Sonne und ihre Rotation sind die fundamentalen Grundlagen unserer Kalender und der Definition von Tageslängen.</a:t>
            </a:r>
            <a:endParaRPr lang="de-DE" b="1" dirty="0"/>
          </a:p>
          <a:p>
            <a:pPr marL="0" indent="0">
              <a:buFont typeface="Arial" panose="020B0604020202020204" pitchFamily="34" charset="0"/>
              <a:buNone/>
            </a:pPr>
            <a:endParaRPr lang="de-DE" b="1" dirty="0"/>
          </a:p>
        </p:txBody>
      </p:sp>
      <p:pic>
        <p:nvPicPr>
          <p:cNvPr id="10" name="Grafik 9" descr="Ein Bild, das Grafiken, Logo, Schrift, Design enthält.&#10;&#10;KI-generierte Inhalte können fehlerhaft sein.">
            <a:extLst>
              <a:ext uri="{FF2B5EF4-FFF2-40B4-BE49-F238E27FC236}">
                <a16:creationId xmlns:a16="http://schemas.microsoft.com/office/drawing/2014/main" id="{88C5A034-7434-0BB2-7FD9-DA8FD1B6A6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spTree>
    <p:extLst>
      <p:ext uri="{BB962C8B-B14F-4D97-AF65-F5344CB8AC3E}">
        <p14:creationId xmlns:p14="http://schemas.microsoft.com/office/powerpoint/2010/main" val="19025957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8A1520-E912-9069-A240-381F87CDAFDB}"/>
            </a:ext>
          </a:extLst>
        </p:cNvPr>
        <p:cNvGrpSpPr/>
        <p:nvPr/>
      </p:nvGrpSpPr>
      <p:grpSpPr>
        <a:xfrm>
          <a:off x="0" y="0"/>
          <a:ext cx="0" cy="0"/>
          <a:chOff x="0" y="0"/>
          <a:chExt cx="0" cy="0"/>
        </a:xfrm>
      </p:grpSpPr>
      <p:sp>
        <p:nvSpPr>
          <p:cNvPr id="2" name="Datumsplatzhalter 3">
            <a:extLst>
              <a:ext uri="{FF2B5EF4-FFF2-40B4-BE49-F238E27FC236}">
                <a16:creationId xmlns:a16="http://schemas.microsoft.com/office/drawing/2014/main" id="{12F124A1-8890-DA18-4040-B72DA9FE2208}"/>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162594F8-BC1C-FC71-AF4C-26858310242D}"/>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42CB736D-651A-5418-2B37-0C0FBE63A0E0}"/>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29</a:t>
            </a:fld>
            <a:endParaRPr lang="de-AT" dirty="0"/>
          </a:p>
        </p:txBody>
      </p:sp>
      <p:sp>
        <p:nvSpPr>
          <p:cNvPr id="6" name="Textfeld 5">
            <a:extLst>
              <a:ext uri="{FF2B5EF4-FFF2-40B4-BE49-F238E27FC236}">
                <a16:creationId xmlns:a16="http://schemas.microsoft.com/office/drawing/2014/main" id="{B7542E84-C4E3-A0BC-F547-197B94090B26}"/>
              </a:ext>
            </a:extLst>
          </p:cNvPr>
          <p:cNvSpPr txBox="1"/>
          <p:nvPr/>
        </p:nvSpPr>
        <p:spPr>
          <a:xfrm>
            <a:off x="388189" y="1714857"/>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Wie funktioniert das Weltall</a:t>
            </a:r>
            <a:endParaRPr lang="de-AT" sz="2400" b="0" dirty="0"/>
          </a:p>
        </p:txBody>
      </p:sp>
      <p:sp>
        <p:nvSpPr>
          <p:cNvPr id="7" name="Textfeld 6">
            <a:extLst>
              <a:ext uri="{FF2B5EF4-FFF2-40B4-BE49-F238E27FC236}">
                <a16:creationId xmlns:a16="http://schemas.microsoft.com/office/drawing/2014/main" id="{9C332FDD-36EE-F0CD-2B7E-7976C2521176}"/>
              </a:ext>
            </a:extLst>
          </p:cNvPr>
          <p:cNvSpPr txBox="1"/>
          <p:nvPr/>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8" name="Textfeld 7">
            <a:extLst>
              <a:ext uri="{FF2B5EF4-FFF2-40B4-BE49-F238E27FC236}">
                <a16:creationId xmlns:a16="http://schemas.microsoft.com/office/drawing/2014/main" id="{CE72AD23-64A1-9CA9-32EC-4AEA1CCCC36F}"/>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Astrophysik</a:t>
            </a:r>
          </a:p>
          <a:p>
            <a:endParaRPr lang="de-AT" dirty="0"/>
          </a:p>
        </p:txBody>
      </p:sp>
      <p:sp>
        <p:nvSpPr>
          <p:cNvPr id="9" name="Textfeld 8">
            <a:extLst>
              <a:ext uri="{FF2B5EF4-FFF2-40B4-BE49-F238E27FC236}">
                <a16:creationId xmlns:a16="http://schemas.microsoft.com/office/drawing/2014/main" id="{A2A0D837-F788-4091-6C92-4317153AAF9F}"/>
              </a:ext>
            </a:extLst>
          </p:cNvPr>
          <p:cNvSpPr txBox="1"/>
          <p:nvPr/>
        </p:nvSpPr>
        <p:spPr>
          <a:xfrm>
            <a:off x="388189" y="2451248"/>
            <a:ext cx="8333117" cy="3693319"/>
          </a:xfrm>
          <a:prstGeom prst="rect">
            <a:avLst/>
          </a:prstGeom>
          <a:noFill/>
        </p:spPr>
        <p:txBody>
          <a:bodyPr wrap="square" rtlCol="0">
            <a:spAutoFit/>
          </a:bodyPr>
          <a:lstStyle/>
          <a:p>
            <a:pPr marL="0" indent="0">
              <a:buFont typeface="Arial" panose="020B0604020202020204" pitchFamily="34" charset="0"/>
              <a:buNone/>
            </a:pPr>
            <a:r>
              <a:rPr lang="de-DE" b="1" dirty="0"/>
              <a:t>Im Takt der Gestirne: Astronomische Datumsrechnung und Tageslängen (2)</a:t>
            </a:r>
          </a:p>
          <a:p>
            <a:pPr marL="0" indent="0">
              <a:buFont typeface="Arial" panose="020B0604020202020204" pitchFamily="34" charset="0"/>
              <a:buNone/>
            </a:pPr>
            <a:r>
              <a:rPr lang="de-AT" b="1" dirty="0"/>
              <a:t>Astronomische Datumsrechnung:</a:t>
            </a:r>
            <a:endParaRPr lang="de-DE" b="1" dirty="0"/>
          </a:p>
          <a:p>
            <a:pPr marL="0" indent="0">
              <a:buFont typeface="Arial" panose="020B0604020202020204" pitchFamily="34" charset="0"/>
              <a:buNone/>
            </a:pPr>
            <a:endParaRPr lang="de-DE" b="1" dirty="0"/>
          </a:p>
          <a:p>
            <a:pPr marL="285750" indent="-285750">
              <a:buFont typeface="Arial" panose="020B0604020202020204" pitchFamily="34" charset="0"/>
              <a:buChar char="•"/>
            </a:pPr>
            <a:r>
              <a:rPr lang="de-AT" b="1" dirty="0"/>
              <a:t>Julianisches Datum (JD):</a:t>
            </a:r>
          </a:p>
          <a:p>
            <a:pPr marL="742950" lvl="1" indent="-285750">
              <a:buFont typeface="Arial" panose="020B0604020202020204" pitchFamily="34" charset="0"/>
              <a:buChar char="•"/>
            </a:pPr>
            <a:r>
              <a:rPr lang="de-DE" dirty="0"/>
              <a:t>Eine fortlaufende Zählung der Tage (und Tagesbruchteile) seit dem 1. Januar 4713 v. Chr. (proleptischer Julianischer Kalender), Mittag (12:00 Uhr) Universal Time (UT).</a:t>
            </a:r>
          </a:p>
          <a:p>
            <a:pPr marL="742950" lvl="1" indent="-285750">
              <a:buFont typeface="Arial" panose="020B0604020202020204" pitchFamily="34" charset="0"/>
              <a:buChar char="•"/>
            </a:pPr>
            <a:r>
              <a:rPr lang="de-DE" dirty="0"/>
              <a:t>Wird in der Astronomie verwendet, um Zeitspannen präzise zu berechnen, unabhängig von Kalendersystemen.</a:t>
            </a:r>
          </a:p>
          <a:p>
            <a:pPr marL="742950" lvl="1" indent="-285750">
              <a:buFont typeface="Arial" panose="020B0604020202020204" pitchFamily="34" charset="0"/>
              <a:buChar char="•"/>
            </a:pPr>
            <a:r>
              <a:rPr lang="de-DE" dirty="0"/>
              <a:t>Beispiel: Der 6. April 2025, 14:07 UT entspricht JD 2.460.772,089.</a:t>
            </a:r>
            <a:endParaRPr lang="de-DE" b="1" dirty="0"/>
          </a:p>
          <a:p>
            <a:pPr marL="0" indent="0">
              <a:buFont typeface="Arial" panose="020B0604020202020204" pitchFamily="34" charset="0"/>
              <a:buNone/>
            </a:pPr>
            <a:endParaRPr lang="de-DE" b="1" dirty="0"/>
          </a:p>
          <a:p>
            <a:pPr marL="285750" indent="-285750">
              <a:buFont typeface="Arial" panose="020B0604020202020204" pitchFamily="34" charset="0"/>
              <a:buChar char="•"/>
            </a:pPr>
            <a:r>
              <a:rPr lang="de-DE" b="1" dirty="0"/>
              <a:t>Julianische Tageszahl (JDN):</a:t>
            </a:r>
            <a:r>
              <a:rPr lang="de-DE" dirty="0"/>
              <a:t> Der ganzzahlige Teil des Julianischen Datums, der den Beginn eines Julianischen Tages um 12:00 Uhr UT markiert.</a:t>
            </a:r>
          </a:p>
        </p:txBody>
      </p:sp>
      <p:pic>
        <p:nvPicPr>
          <p:cNvPr id="10" name="Grafik 9" descr="Ein Bild, das Grafiken, Logo, Schrift, Design enthält.&#10;&#10;KI-generierte Inhalte können fehlerhaft sein.">
            <a:extLst>
              <a:ext uri="{FF2B5EF4-FFF2-40B4-BE49-F238E27FC236}">
                <a16:creationId xmlns:a16="http://schemas.microsoft.com/office/drawing/2014/main" id="{13632D7F-7D6A-62F3-337F-C214B57F2C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spTree>
    <p:extLst>
      <p:ext uri="{BB962C8B-B14F-4D97-AF65-F5344CB8AC3E}">
        <p14:creationId xmlns:p14="http://schemas.microsoft.com/office/powerpoint/2010/main" val="36981293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Grafik 13">
            <a:extLst>
              <a:ext uri="{FF2B5EF4-FFF2-40B4-BE49-F238E27FC236}">
                <a16:creationId xmlns:a16="http://schemas.microsoft.com/office/drawing/2014/main" id="{470F32F6-1109-356A-49D3-F2CE952BF47B}"/>
              </a:ext>
            </a:extLst>
          </p:cNvPr>
          <p:cNvPicPr>
            <a:picLocks noChangeAspect="1"/>
          </p:cNvPicPr>
          <p:nvPr/>
        </p:nvPicPr>
        <p:blipFill>
          <a:blip r:embed="rId2"/>
          <a:stretch>
            <a:fillRect/>
          </a:stretch>
        </p:blipFill>
        <p:spPr>
          <a:xfrm>
            <a:off x="5810250" y="-533400"/>
            <a:ext cx="5048250" cy="3964887"/>
          </a:xfrm>
          <a:prstGeom prst="rect">
            <a:avLst/>
          </a:prstGeom>
        </p:spPr>
      </p:pic>
      <p:pic>
        <p:nvPicPr>
          <p:cNvPr id="5" name="Grafik 4" descr="Ein Bild, das Grafiken, Logo, Schrift, Design enthält.&#10;&#10;KI-generierte Inhalte können fehlerhaft sein.">
            <a:extLst>
              <a:ext uri="{FF2B5EF4-FFF2-40B4-BE49-F238E27FC236}">
                <a16:creationId xmlns:a16="http://schemas.microsoft.com/office/drawing/2014/main" id="{3828A08E-C818-5546-78FB-80A69A6CD8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sp>
        <p:nvSpPr>
          <p:cNvPr id="11" name="Datumsplatzhalter 3">
            <a:extLst>
              <a:ext uri="{FF2B5EF4-FFF2-40B4-BE49-F238E27FC236}">
                <a16:creationId xmlns:a16="http://schemas.microsoft.com/office/drawing/2014/main" id="{D515C0BA-741D-B3DE-0275-E0A01F5E66EA}"/>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12" name="Fußzeilenplatzhalter 4">
            <a:extLst>
              <a:ext uri="{FF2B5EF4-FFF2-40B4-BE49-F238E27FC236}">
                <a16:creationId xmlns:a16="http://schemas.microsoft.com/office/drawing/2014/main" id="{447AD9A4-E786-2388-B57F-02FA4650C4E3}"/>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13" name="Foliennummernplatzhalter 5">
            <a:extLst>
              <a:ext uri="{FF2B5EF4-FFF2-40B4-BE49-F238E27FC236}">
                <a16:creationId xmlns:a16="http://schemas.microsoft.com/office/drawing/2014/main" id="{4C78A99A-B717-2BAB-E369-6234CB701329}"/>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3</a:t>
            </a:fld>
            <a:endParaRPr lang="de-AT" dirty="0"/>
          </a:p>
        </p:txBody>
      </p:sp>
    </p:spTree>
    <p:extLst>
      <p:ext uri="{BB962C8B-B14F-4D97-AF65-F5344CB8AC3E}">
        <p14:creationId xmlns:p14="http://schemas.microsoft.com/office/powerpoint/2010/main" val="23242451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8F655B-0D5C-1C4A-F669-60C4BC978A8D}"/>
            </a:ext>
          </a:extLst>
        </p:cNvPr>
        <p:cNvGrpSpPr/>
        <p:nvPr/>
      </p:nvGrpSpPr>
      <p:grpSpPr>
        <a:xfrm>
          <a:off x="0" y="0"/>
          <a:ext cx="0" cy="0"/>
          <a:chOff x="0" y="0"/>
          <a:chExt cx="0" cy="0"/>
        </a:xfrm>
      </p:grpSpPr>
      <p:sp>
        <p:nvSpPr>
          <p:cNvPr id="2" name="Datumsplatzhalter 3">
            <a:extLst>
              <a:ext uri="{FF2B5EF4-FFF2-40B4-BE49-F238E27FC236}">
                <a16:creationId xmlns:a16="http://schemas.microsoft.com/office/drawing/2014/main" id="{3A3863F1-72CD-242E-3208-F80D17CEBA96}"/>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BCAE03EA-EDA3-4D3E-973B-C41B9C8F98A6}"/>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7C780FDE-A65D-28C2-1627-AA29FD6E2B18}"/>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30</a:t>
            </a:fld>
            <a:endParaRPr lang="de-AT" dirty="0"/>
          </a:p>
        </p:txBody>
      </p:sp>
      <p:sp>
        <p:nvSpPr>
          <p:cNvPr id="6" name="Textfeld 5">
            <a:extLst>
              <a:ext uri="{FF2B5EF4-FFF2-40B4-BE49-F238E27FC236}">
                <a16:creationId xmlns:a16="http://schemas.microsoft.com/office/drawing/2014/main" id="{4C798B95-F31D-513B-5F9F-816B6E3C98D4}"/>
              </a:ext>
            </a:extLst>
          </p:cNvPr>
          <p:cNvSpPr txBox="1"/>
          <p:nvPr/>
        </p:nvSpPr>
        <p:spPr>
          <a:xfrm>
            <a:off x="388189" y="1714857"/>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Wie funktioniert das Weltall</a:t>
            </a:r>
            <a:endParaRPr lang="de-AT" sz="2400" b="0" dirty="0"/>
          </a:p>
        </p:txBody>
      </p:sp>
      <p:sp>
        <p:nvSpPr>
          <p:cNvPr id="7" name="Textfeld 6">
            <a:extLst>
              <a:ext uri="{FF2B5EF4-FFF2-40B4-BE49-F238E27FC236}">
                <a16:creationId xmlns:a16="http://schemas.microsoft.com/office/drawing/2014/main" id="{A0CCB536-B0B2-6A64-81AA-3C6EC9C0F31A}"/>
              </a:ext>
            </a:extLst>
          </p:cNvPr>
          <p:cNvSpPr txBox="1"/>
          <p:nvPr/>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8" name="Textfeld 7">
            <a:extLst>
              <a:ext uri="{FF2B5EF4-FFF2-40B4-BE49-F238E27FC236}">
                <a16:creationId xmlns:a16="http://schemas.microsoft.com/office/drawing/2014/main" id="{C9996616-47FA-A637-E87E-E95C89A425CB}"/>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Astrophysik</a:t>
            </a:r>
          </a:p>
          <a:p>
            <a:endParaRPr lang="de-AT" dirty="0"/>
          </a:p>
        </p:txBody>
      </p:sp>
      <p:sp>
        <p:nvSpPr>
          <p:cNvPr id="9" name="Textfeld 8">
            <a:extLst>
              <a:ext uri="{FF2B5EF4-FFF2-40B4-BE49-F238E27FC236}">
                <a16:creationId xmlns:a16="http://schemas.microsoft.com/office/drawing/2014/main" id="{7D7ACFE0-6AC9-75D0-C0C0-D33E6E42A6D3}"/>
              </a:ext>
            </a:extLst>
          </p:cNvPr>
          <p:cNvSpPr txBox="1"/>
          <p:nvPr/>
        </p:nvSpPr>
        <p:spPr>
          <a:xfrm>
            <a:off x="388189" y="2451248"/>
            <a:ext cx="8333117" cy="3970318"/>
          </a:xfrm>
          <a:prstGeom prst="rect">
            <a:avLst/>
          </a:prstGeom>
          <a:noFill/>
        </p:spPr>
        <p:txBody>
          <a:bodyPr wrap="square" rtlCol="0">
            <a:spAutoFit/>
          </a:bodyPr>
          <a:lstStyle/>
          <a:p>
            <a:pPr marL="0" indent="0">
              <a:buFont typeface="Arial" panose="020B0604020202020204" pitchFamily="34" charset="0"/>
              <a:buNone/>
            </a:pPr>
            <a:r>
              <a:rPr lang="de-DE" b="1" dirty="0"/>
              <a:t>Im Takt der Gestirne: Astronomische Datumsrechnung und Tageslängen (3)</a:t>
            </a:r>
          </a:p>
          <a:p>
            <a:pPr marL="0" indent="0">
              <a:buFont typeface="Arial" panose="020B0604020202020204" pitchFamily="34" charset="0"/>
              <a:buNone/>
            </a:pPr>
            <a:r>
              <a:rPr lang="de-AT" b="1" dirty="0"/>
              <a:t>Astronomische Datumsrechnung:</a:t>
            </a:r>
            <a:endParaRPr lang="de-DE" b="1" dirty="0"/>
          </a:p>
          <a:p>
            <a:endParaRPr lang="de-DE" dirty="0"/>
          </a:p>
          <a:p>
            <a:pPr marL="285750" indent="-285750">
              <a:buFont typeface="Arial" panose="020B0604020202020204" pitchFamily="34" charset="0"/>
              <a:buChar char="•"/>
            </a:pPr>
            <a:r>
              <a:rPr lang="de-DE" b="1" dirty="0" err="1"/>
              <a:t>Gregorainischer</a:t>
            </a:r>
            <a:r>
              <a:rPr lang="de-DE" b="1" dirty="0"/>
              <a:t> Kalender:</a:t>
            </a:r>
            <a:r>
              <a:rPr lang="de-DE" dirty="0"/>
              <a:t> Unser heute gebräuchlicher Kalender, eine Verbesserung des Julianischen Kalenders, um die Diskrepanz zum tropischen Jahr zu verringern.</a:t>
            </a:r>
            <a:endParaRPr lang="de-DE" b="1" dirty="0"/>
          </a:p>
          <a:p>
            <a:pPr marL="285750" indent="-285750">
              <a:buFont typeface="Arial" panose="020B0604020202020204" pitchFamily="34" charset="0"/>
              <a:buChar char="•"/>
            </a:pPr>
            <a:r>
              <a:rPr lang="de-DE" b="1" dirty="0"/>
              <a:t>Tropisches Jahr:</a:t>
            </a:r>
            <a:r>
              <a:rPr lang="de-DE" dirty="0"/>
              <a:t> Die Zeit, die die Sonne benötigt, um von einem Frühlingspunkt zum nächsten zu wandern (ca. 365,242 Tage).</a:t>
            </a:r>
          </a:p>
          <a:p>
            <a:pPr marL="742950" lvl="1" indent="-285750">
              <a:buFont typeface="Arial" panose="020B0604020202020204" pitchFamily="34" charset="0"/>
              <a:buChar char="•"/>
            </a:pPr>
            <a:r>
              <a:rPr lang="de-DE" b="0" i="0" dirty="0">
                <a:solidFill>
                  <a:srgbClr val="202122"/>
                </a:solidFill>
                <a:effectLst/>
                <a:latin typeface="Arial" panose="020B0604020202020204" pitchFamily="34" charset="0"/>
              </a:rPr>
              <a:t>zwei unterschiedliche Definitionen des tropischen Jahres:</a:t>
            </a:r>
          </a:p>
          <a:p>
            <a:pPr marL="1200150" lvl="2" indent="-285750">
              <a:buFont typeface="Arial" panose="020B0604020202020204" pitchFamily="34" charset="0"/>
              <a:buChar char="•"/>
            </a:pPr>
            <a:r>
              <a:rPr lang="de-DE" b="0" i="0" dirty="0">
                <a:solidFill>
                  <a:srgbClr val="202122"/>
                </a:solidFill>
                <a:effectLst/>
                <a:latin typeface="Arial" panose="020B0604020202020204" pitchFamily="34" charset="0"/>
              </a:rPr>
              <a:t>Die ältere versteht unter dem tropischen Jahr den Zeitraum zwischen zwei Durchgängen der Sonne durch den </a:t>
            </a:r>
            <a:r>
              <a:rPr lang="de-DE" b="0" i="0" u="none" strike="noStrike" dirty="0">
                <a:effectLst/>
                <a:latin typeface="Arial" panose="020B0604020202020204" pitchFamily="34" charset="0"/>
                <a:hlinkClick r:id="rId2" tooltip="Äquinoktium"/>
              </a:rPr>
              <a:t>Frühlingspunkt</a:t>
            </a:r>
            <a:r>
              <a:rPr lang="de-DE" b="0" i="0" dirty="0">
                <a:solidFill>
                  <a:srgbClr val="202122"/>
                </a:solidFill>
                <a:effectLst/>
                <a:latin typeface="Arial" panose="020B0604020202020204" pitchFamily="34" charset="0"/>
              </a:rPr>
              <a:t>.</a:t>
            </a:r>
            <a:endParaRPr lang="de-DE" dirty="0">
              <a:solidFill>
                <a:srgbClr val="202122"/>
              </a:solidFill>
              <a:latin typeface="Arial" panose="020B0604020202020204" pitchFamily="34" charset="0"/>
            </a:endParaRPr>
          </a:p>
          <a:p>
            <a:pPr marL="1200150" lvl="2" indent="-285750">
              <a:buFont typeface="Arial" panose="020B0604020202020204" pitchFamily="34" charset="0"/>
              <a:buChar char="•"/>
            </a:pPr>
            <a:r>
              <a:rPr lang="de-DE" b="0" i="0" dirty="0">
                <a:solidFill>
                  <a:srgbClr val="202122"/>
                </a:solidFill>
                <a:effectLst/>
                <a:latin typeface="Arial" panose="020B0604020202020204" pitchFamily="34" charset="0"/>
              </a:rPr>
              <a:t>Die neuere Definition bezieht sich auf die momentane Geschwindigkeit, mit der sich die mittlere </a:t>
            </a:r>
            <a:r>
              <a:rPr lang="de-DE" b="0" i="0" dirty="0" err="1">
                <a:solidFill>
                  <a:srgbClr val="202122"/>
                </a:solidFill>
                <a:effectLst/>
                <a:latin typeface="Arial" panose="020B0604020202020204" pitchFamily="34" charset="0"/>
              </a:rPr>
              <a:t>ekliptikale</a:t>
            </a:r>
            <a:r>
              <a:rPr lang="de-DE" b="0" i="0" dirty="0">
                <a:solidFill>
                  <a:srgbClr val="202122"/>
                </a:solidFill>
                <a:effectLst/>
                <a:latin typeface="Arial" panose="020B0604020202020204" pitchFamily="34" charset="0"/>
              </a:rPr>
              <a:t> Länge der Sonne in Bezug auf den mittleren Frühlingspunkt ändert.</a:t>
            </a:r>
            <a:endParaRPr lang="de-DE" b="1" dirty="0"/>
          </a:p>
        </p:txBody>
      </p:sp>
      <p:pic>
        <p:nvPicPr>
          <p:cNvPr id="10" name="Grafik 9" descr="Ein Bild, das Grafiken, Logo, Schrift, Design enthält.&#10;&#10;KI-generierte Inhalte können fehlerhaft sein.">
            <a:extLst>
              <a:ext uri="{FF2B5EF4-FFF2-40B4-BE49-F238E27FC236}">
                <a16:creationId xmlns:a16="http://schemas.microsoft.com/office/drawing/2014/main" id="{7AEBED1A-4ECB-632B-46EF-4AD19748B8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spTree>
    <p:extLst>
      <p:ext uri="{BB962C8B-B14F-4D97-AF65-F5344CB8AC3E}">
        <p14:creationId xmlns:p14="http://schemas.microsoft.com/office/powerpoint/2010/main" val="36324613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C683C2-6F50-40BC-CF32-1A0826011D2A}"/>
            </a:ext>
          </a:extLst>
        </p:cNvPr>
        <p:cNvGrpSpPr/>
        <p:nvPr/>
      </p:nvGrpSpPr>
      <p:grpSpPr>
        <a:xfrm>
          <a:off x="0" y="0"/>
          <a:ext cx="0" cy="0"/>
          <a:chOff x="0" y="0"/>
          <a:chExt cx="0" cy="0"/>
        </a:xfrm>
      </p:grpSpPr>
      <p:sp>
        <p:nvSpPr>
          <p:cNvPr id="2" name="Datumsplatzhalter 3">
            <a:extLst>
              <a:ext uri="{FF2B5EF4-FFF2-40B4-BE49-F238E27FC236}">
                <a16:creationId xmlns:a16="http://schemas.microsoft.com/office/drawing/2014/main" id="{100DDA9C-915C-B4A8-39BE-951EF4BB7DF8}"/>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50620ADF-089C-8E51-E6CA-50861142C5AC}"/>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6D251775-CA1D-470F-2A3A-DF4CC979432C}"/>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31</a:t>
            </a:fld>
            <a:endParaRPr lang="de-AT" dirty="0"/>
          </a:p>
        </p:txBody>
      </p:sp>
      <p:sp>
        <p:nvSpPr>
          <p:cNvPr id="6" name="Textfeld 5">
            <a:extLst>
              <a:ext uri="{FF2B5EF4-FFF2-40B4-BE49-F238E27FC236}">
                <a16:creationId xmlns:a16="http://schemas.microsoft.com/office/drawing/2014/main" id="{F66AF692-2F50-3ADD-5A06-D906A2A6BBD8}"/>
              </a:ext>
            </a:extLst>
          </p:cNvPr>
          <p:cNvSpPr txBox="1"/>
          <p:nvPr/>
        </p:nvSpPr>
        <p:spPr>
          <a:xfrm>
            <a:off x="388189" y="1714857"/>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Wie funktioniert das Weltall</a:t>
            </a:r>
            <a:endParaRPr lang="de-AT" sz="2400" b="0" dirty="0"/>
          </a:p>
        </p:txBody>
      </p:sp>
      <p:sp>
        <p:nvSpPr>
          <p:cNvPr id="7" name="Textfeld 6">
            <a:extLst>
              <a:ext uri="{FF2B5EF4-FFF2-40B4-BE49-F238E27FC236}">
                <a16:creationId xmlns:a16="http://schemas.microsoft.com/office/drawing/2014/main" id="{90DF7756-C60D-6073-5A4E-981EBBDBEEA2}"/>
              </a:ext>
            </a:extLst>
          </p:cNvPr>
          <p:cNvSpPr txBox="1"/>
          <p:nvPr/>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8" name="Textfeld 7">
            <a:extLst>
              <a:ext uri="{FF2B5EF4-FFF2-40B4-BE49-F238E27FC236}">
                <a16:creationId xmlns:a16="http://schemas.microsoft.com/office/drawing/2014/main" id="{FABCE276-0C6D-D809-47BD-59E3556EA179}"/>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Astrophysik</a:t>
            </a:r>
          </a:p>
          <a:p>
            <a:endParaRPr lang="de-AT" dirty="0"/>
          </a:p>
        </p:txBody>
      </p:sp>
      <p:sp>
        <p:nvSpPr>
          <p:cNvPr id="9" name="Textfeld 8">
            <a:extLst>
              <a:ext uri="{FF2B5EF4-FFF2-40B4-BE49-F238E27FC236}">
                <a16:creationId xmlns:a16="http://schemas.microsoft.com/office/drawing/2014/main" id="{1111D632-8391-3D43-218E-6DAEDB9AB787}"/>
              </a:ext>
            </a:extLst>
          </p:cNvPr>
          <p:cNvSpPr txBox="1"/>
          <p:nvPr/>
        </p:nvSpPr>
        <p:spPr>
          <a:xfrm>
            <a:off x="388189" y="2451248"/>
            <a:ext cx="8333117" cy="3139321"/>
          </a:xfrm>
          <a:prstGeom prst="rect">
            <a:avLst/>
          </a:prstGeom>
          <a:noFill/>
        </p:spPr>
        <p:txBody>
          <a:bodyPr wrap="square" rtlCol="0">
            <a:spAutoFit/>
          </a:bodyPr>
          <a:lstStyle/>
          <a:p>
            <a:pPr marL="0" indent="0">
              <a:buFont typeface="Arial" panose="020B0604020202020204" pitchFamily="34" charset="0"/>
              <a:buNone/>
            </a:pPr>
            <a:r>
              <a:rPr lang="de-DE" b="1" dirty="0"/>
              <a:t>Im Takt der Gestirne: Astronomische Datumsrechnung und Tageslängen (4)</a:t>
            </a:r>
          </a:p>
          <a:p>
            <a:pPr marL="0" indent="0">
              <a:buFont typeface="Arial" panose="020B0604020202020204" pitchFamily="34" charset="0"/>
              <a:buNone/>
            </a:pPr>
            <a:r>
              <a:rPr lang="de-AT" b="1" dirty="0"/>
              <a:t>Astronomische Datumsrechnung:</a:t>
            </a:r>
            <a:endParaRPr lang="de-DE" b="1" dirty="0"/>
          </a:p>
          <a:p>
            <a:endParaRPr lang="de-DE" dirty="0"/>
          </a:p>
          <a:p>
            <a:pPr marL="285750" indent="-285750">
              <a:buFont typeface="Arial" panose="020B0604020202020204" pitchFamily="34" charset="0"/>
              <a:buChar char="•"/>
            </a:pPr>
            <a:r>
              <a:rPr lang="de-AT" dirty="0"/>
              <a:t>Säkulare Korrektionen (</a:t>
            </a:r>
            <a:r>
              <a:rPr lang="el-GR" dirty="0"/>
              <a:t>Δ</a:t>
            </a:r>
            <a:r>
              <a:rPr lang="de-AT" dirty="0"/>
              <a:t>T):</a:t>
            </a:r>
          </a:p>
          <a:p>
            <a:pPr marL="285750" indent="-285750">
              <a:buFont typeface="Arial" panose="020B0604020202020204" pitchFamily="34" charset="0"/>
              <a:buChar char="•"/>
            </a:pPr>
            <a:endParaRPr lang="de-AT" dirty="0"/>
          </a:p>
          <a:p>
            <a:pPr marL="742950" lvl="1" indent="-285750">
              <a:buFont typeface="Arial" panose="020B0604020202020204" pitchFamily="34" charset="0"/>
              <a:buChar char="•"/>
            </a:pPr>
            <a:r>
              <a:rPr lang="de-DE" dirty="0"/>
              <a:t>Die Erdrotation verlangsamt sich unregelmäßig über lange Zeiträume.</a:t>
            </a:r>
            <a:endParaRPr lang="de-AT" dirty="0"/>
          </a:p>
          <a:p>
            <a:pPr marL="742950" lvl="1" indent="-285750">
              <a:buFont typeface="Arial" panose="020B0604020202020204" pitchFamily="34" charset="0"/>
              <a:buChar char="•"/>
            </a:pPr>
            <a:r>
              <a:rPr lang="de-DE" b="1" dirty="0"/>
              <a:t>ΔT</a:t>
            </a:r>
            <a:r>
              <a:rPr lang="de-DE" dirty="0"/>
              <a:t> ist die Differenz zwischen der Terrestrischen Zeit (TT, basierend auf der gleichmäßigen Bewegung der Erde um die Sonne) und der Universal Time (UT1, basierend auf der Erdrotation).</a:t>
            </a:r>
            <a:endParaRPr lang="de-AT" dirty="0"/>
          </a:p>
          <a:p>
            <a:pPr marL="742950" lvl="1" indent="-285750">
              <a:buFont typeface="Arial" panose="020B0604020202020204" pitchFamily="34" charset="0"/>
              <a:buChar char="•"/>
            </a:pPr>
            <a:r>
              <a:rPr lang="de-DE" dirty="0"/>
              <a:t>Diese Korrektur wird benötigt, um astronomische Beobachtungen mit terrestrischen Zeitangaben in Einklang zu bringen.</a:t>
            </a:r>
            <a:endParaRPr lang="de-DE" b="1" dirty="0"/>
          </a:p>
        </p:txBody>
      </p:sp>
      <p:pic>
        <p:nvPicPr>
          <p:cNvPr id="10" name="Grafik 9" descr="Ein Bild, das Grafiken, Logo, Schrift, Design enthält.&#10;&#10;KI-generierte Inhalte können fehlerhaft sein.">
            <a:extLst>
              <a:ext uri="{FF2B5EF4-FFF2-40B4-BE49-F238E27FC236}">
                <a16:creationId xmlns:a16="http://schemas.microsoft.com/office/drawing/2014/main" id="{38F11604-76D0-BF6D-3652-7AA110CA42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spTree>
    <p:extLst>
      <p:ext uri="{BB962C8B-B14F-4D97-AF65-F5344CB8AC3E}">
        <p14:creationId xmlns:p14="http://schemas.microsoft.com/office/powerpoint/2010/main" val="41800010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043BA5-8EEF-812B-C5A1-0914769B146A}"/>
            </a:ext>
          </a:extLst>
        </p:cNvPr>
        <p:cNvGrpSpPr/>
        <p:nvPr/>
      </p:nvGrpSpPr>
      <p:grpSpPr>
        <a:xfrm>
          <a:off x="0" y="0"/>
          <a:ext cx="0" cy="0"/>
          <a:chOff x="0" y="0"/>
          <a:chExt cx="0" cy="0"/>
        </a:xfrm>
      </p:grpSpPr>
      <p:sp>
        <p:nvSpPr>
          <p:cNvPr id="2" name="Datumsplatzhalter 3">
            <a:extLst>
              <a:ext uri="{FF2B5EF4-FFF2-40B4-BE49-F238E27FC236}">
                <a16:creationId xmlns:a16="http://schemas.microsoft.com/office/drawing/2014/main" id="{8F78E871-6D53-1412-1829-2653B6D6D0B2}"/>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AE8E6F00-73ED-20DC-37F1-1F3E4A53A883}"/>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6838C6F0-0656-91D4-F079-3ECC0F205F27}"/>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32</a:t>
            </a:fld>
            <a:endParaRPr lang="de-AT" dirty="0"/>
          </a:p>
        </p:txBody>
      </p:sp>
      <p:sp>
        <p:nvSpPr>
          <p:cNvPr id="6" name="Textfeld 5">
            <a:extLst>
              <a:ext uri="{FF2B5EF4-FFF2-40B4-BE49-F238E27FC236}">
                <a16:creationId xmlns:a16="http://schemas.microsoft.com/office/drawing/2014/main" id="{3559F0D9-49AE-444A-93FD-042AC7BD84E4}"/>
              </a:ext>
            </a:extLst>
          </p:cNvPr>
          <p:cNvSpPr txBox="1"/>
          <p:nvPr/>
        </p:nvSpPr>
        <p:spPr>
          <a:xfrm>
            <a:off x="388189" y="1714857"/>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Wie funktioniert das Weltall</a:t>
            </a:r>
            <a:endParaRPr lang="de-AT" sz="2400" b="0" dirty="0"/>
          </a:p>
        </p:txBody>
      </p:sp>
      <p:sp>
        <p:nvSpPr>
          <p:cNvPr id="7" name="Textfeld 6">
            <a:extLst>
              <a:ext uri="{FF2B5EF4-FFF2-40B4-BE49-F238E27FC236}">
                <a16:creationId xmlns:a16="http://schemas.microsoft.com/office/drawing/2014/main" id="{10CD07D4-8E59-5527-BB98-64622A1F336F}"/>
              </a:ext>
            </a:extLst>
          </p:cNvPr>
          <p:cNvSpPr txBox="1"/>
          <p:nvPr/>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8" name="Textfeld 7">
            <a:extLst>
              <a:ext uri="{FF2B5EF4-FFF2-40B4-BE49-F238E27FC236}">
                <a16:creationId xmlns:a16="http://schemas.microsoft.com/office/drawing/2014/main" id="{C23AECC5-B935-F7BC-ADF2-E10BDC44674E}"/>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Astrophysik</a:t>
            </a:r>
          </a:p>
          <a:p>
            <a:endParaRPr lang="de-AT" dirty="0"/>
          </a:p>
        </p:txBody>
      </p:sp>
      <p:sp>
        <p:nvSpPr>
          <p:cNvPr id="9" name="Textfeld 8">
            <a:extLst>
              <a:ext uri="{FF2B5EF4-FFF2-40B4-BE49-F238E27FC236}">
                <a16:creationId xmlns:a16="http://schemas.microsoft.com/office/drawing/2014/main" id="{76B4358C-0336-1285-81C9-B8B6AACCECBC}"/>
              </a:ext>
            </a:extLst>
          </p:cNvPr>
          <p:cNvSpPr txBox="1"/>
          <p:nvPr/>
        </p:nvSpPr>
        <p:spPr>
          <a:xfrm>
            <a:off x="388189" y="2451248"/>
            <a:ext cx="8333117" cy="4247317"/>
          </a:xfrm>
          <a:prstGeom prst="rect">
            <a:avLst/>
          </a:prstGeom>
          <a:noFill/>
        </p:spPr>
        <p:txBody>
          <a:bodyPr wrap="square" rtlCol="0">
            <a:spAutoFit/>
          </a:bodyPr>
          <a:lstStyle/>
          <a:p>
            <a:pPr marL="0" indent="0">
              <a:buFont typeface="Arial" panose="020B0604020202020204" pitchFamily="34" charset="0"/>
              <a:buNone/>
            </a:pPr>
            <a:r>
              <a:rPr lang="de-DE" b="1" dirty="0"/>
              <a:t>Im Takt der Gestirne: Astronomische Datumsrechnung und Tageslängen (5)</a:t>
            </a:r>
          </a:p>
          <a:p>
            <a:pPr marL="0" indent="0">
              <a:buFont typeface="Arial" panose="020B0604020202020204" pitchFamily="34" charset="0"/>
              <a:buNone/>
            </a:pPr>
            <a:r>
              <a:rPr lang="de-AT" b="1" dirty="0"/>
              <a:t>Tageslängen:</a:t>
            </a:r>
            <a:endParaRPr lang="de-DE" b="1" dirty="0"/>
          </a:p>
          <a:p>
            <a:endParaRPr lang="de-DE" dirty="0"/>
          </a:p>
          <a:p>
            <a:pPr marL="285750" indent="-285750">
              <a:buFont typeface="Arial" panose="020B0604020202020204" pitchFamily="34" charset="0"/>
              <a:buChar char="•"/>
            </a:pPr>
            <a:r>
              <a:rPr lang="de-DE" dirty="0"/>
              <a:t>Definition:</a:t>
            </a:r>
          </a:p>
          <a:p>
            <a:pPr marL="742950" lvl="1" indent="-285750">
              <a:buFont typeface="Arial" panose="020B0604020202020204" pitchFamily="34" charset="0"/>
              <a:buChar char="•"/>
            </a:pPr>
            <a:r>
              <a:rPr lang="de-DE" dirty="0"/>
              <a:t>Die Zeitspanne zwischen Sonnenaufgang und Sonnenuntergang an einem bestimmten Ort.</a:t>
            </a:r>
          </a:p>
          <a:p>
            <a:pPr marL="742950" lvl="1" indent="-285750">
              <a:buFont typeface="Arial" panose="020B0604020202020204" pitchFamily="34" charset="0"/>
              <a:buChar char="•"/>
            </a:pPr>
            <a:endParaRPr lang="de-DE" dirty="0"/>
          </a:p>
          <a:p>
            <a:pPr marL="285750" indent="-285750">
              <a:buFont typeface="Arial" panose="020B0604020202020204" pitchFamily="34" charset="0"/>
              <a:buChar char="•"/>
            </a:pPr>
            <a:r>
              <a:rPr lang="de-AT" dirty="0"/>
              <a:t>Abhängigkeit vom Breitengrad:</a:t>
            </a:r>
          </a:p>
          <a:p>
            <a:pPr marL="742950" lvl="1" indent="-285750">
              <a:buFont typeface="Arial" panose="020B0604020202020204" pitchFamily="34" charset="0"/>
              <a:buChar char="•"/>
            </a:pPr>
            <a:r>
              <a:rPr lang="de-DE" dirty="0"/>
              <a:t>Am Äquator ist die Tageslänge das ganze Jahr über nahezu konstant bei 12 Stunden.</a:t>
            </a:r>
            <a:endParaRPr lang="de-AT" dirty="0"/>
          </a:p>
          <a:p>
            <a:pPr marL="742950" lvl="1" indent="-285750">
              <a:buFont typeface="Arial" panose="020B0604020202020204" pitchFamily="34" charset="0"/>
              <a:buChar char="•"/>
            </a:pPr>
            <a:r>
              <a:rPr lang="de-DE" dirty="0"/>
              <a:t>Mit zunehmender Entfernung vom Äquator variiert die Tageslänge im Jahresverlauf stärker.</a:t>
            </a:r>
            <a:endParaRPr lang="de-AT" dirty="0"/>
          </a:p>
          <a:p>
            <a:pPr marL="742950" lvl="1" indent="-285750">
              <a:buFont typeface="Arial" panose="020B0604020202020204" pitchFamily="34" charset="0"/>
              <a:buChar char="•"/>
            </a:pPr>
            <a:r>
              <a:rPr lang="de-DE" dirty="0"/>
              <a:t>In den Polarregionen gibt es im Sommer Polartage (24 Stunden Sonne) und im Winter Polarnächte (24 Stunden Dunkelheit).</a:t>
            </a:r>
            <a:endParaRPr lang="de-AT" dirty="0"/>
          </a:p>
          <a:p>
            <a:pPr marL="742950" lvl="1" indent="-285750">
              <a:buFont typeface="Arial" panose="020B0604020202020204" pitchFamily="34" charset="0"/>
              <a:buChar char="•"/>
            </a:pPr>
            <a:endParaRPr lang="de-DE" b="1" dirty="0"/>
          </a:p>
        </p:txBody>
      </p:sp>
      <p:pic>
        <p:nvPicPr>
          <p:cNvPr id="10" name="Grafik 9" descr="Ein Bild, das Grafiken, Logo, Schrift, Design enthält.&#10;&#10;KI-generierte Inhalte können fehlerhaft sein.">
            <a:extLst>
              <a:ext uri="{FF2B5EF4-FFF2-40B4-BE49-F238E27FC236}">
                <a16:creationId xmlns:a16="http://schemas.microsoft.com/office/drawing/2014/main" id="{CF086BFF-8FB4-7257-573E-D654B298BB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spTree>
    <p:extLst>
      <p:ext uri="{BB962C8B-B14F-4D97-AF65-F5344CB8AC3E}">
        <p14:creationId xmlns:p14="http://schemas.microsoft.com/office/powerpoint/2010/main" val="13131586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172183-80FD-DBA6-FDA1-7857D95D894A}"/>
            </a:ext>
          </a:extLst>
        </p:cNvPr>
        <p:cNvGrpSpPr/>
        <p:nvPr/>
      </p:nvGrpSpPr>
      <p:grpSpPr>
        <a:xfrm>
          <a:off x="0" y="0"/>
          <a:ext cx="0" cy="0"/>
          <a:chOff x="0" y="0"/>
          <a:chExt cx="0" cy="0"/>
        </a:xfrm>
      </p:grpSpPr>
      <p:sp>
        <p:nvSpPr>
          <p:cNvPr id="2" name="Datumsplatzhalter 3">
            <a:extLst>
              <a:ext uri="{FF2B5EF4-FFF2-40B4-BE49-F238E27FC236}">
                <a16:creationId xmlns:a16="http://schemas.microsoft.com/office/drawing/2014/main" id="{E900CAA2-5228-272E-02F7-86B5554C0750}"/>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4F0DE0A0-85B2-9D1E-9B7A-2D5486402A74}"/>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0A1D7B88-1D8E-D2D6-D1B5-CC6813D396E2}"/>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33</a:t>
            </a:fld>
            <a:endParaRPr lang="de-AT" dirty="0"/>
          </a:p>
        </p:txBody>
      </p:sp>
      <p:sp>
        <p:nvSpPr>
          <p:cNvPr id="6" name="Textfeld 5">
            <a:extLst>
              <a:ext uri="{FF2B5EF4-FFF2-40B4-BE49-F238E27FC236}">
                <a16:creationId xmlns:a16="http://schemas.microsoft.com/office/drawing/2014/main" id="{EB4BF446-60E1-1EA6-99E9-A8FE37E5CA49}"/>
              </a:ext>
            </a:extLst>
          </p:cNvPr>
          <p:cNvSpPr txBox="1"/>
          <p:nvPr/>
        </p:nvSpPr>
        <p:spPr>
          <a:xfrm>
            <a:off x="388189" y="1714857"/>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Wie funktioniert das Weltall</a:t>
            </a:r>
            <a:endParaRPr lang="de-AT" sz="2400" b="0" dirty="0"/>
          </a:p>
        </p:txBody>
      </p:sp>
      <p:sp>
        <p:nvSpPr>
          <p:cNvPr id="7" name="Textfeld 6">
            <a:extLst>
              <a:ext uri="{FF2B5EF4-FFF2-40B4-BE49-F238E27FC236}">
                <a16:creationId xmlns:a16="http://schemas.microsoft.com/office/drawing/2014/main" id="{54420C12-608C-25EB-5CFA-B77575D9C873}"/>
              </a:ext>
            </a:extLst>
          </p:cNvPr>
          <p:cNvSpPr txBox="1"/>
          <p:nvPr/>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8" name="Textfeld 7">
            <a:extLst>
              <a:ext uri="{FF2B5EF4-FFF2-40B4-BE49-F238E27FC236}">
                <a16:creationId xmlns:a16="http://schemas.microsoft.com/office/drawing/2014/main" id="{FBD8F83A-9467-C8CB-3BD0-0B8532C8B8AE}"/>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Astrophysik</a:t>
            </a:r>
          </a:p>
          <a:p>
            <a:endParaRPr lang="de-AT" dirty="0"/>
          </a:p>
        </p:txBody>
      </p:sp>
      <p:sp>
        <p:nvSpPr>
          <p:cNvPr id="9" name="Textfeld 8">
            <a:extLst>
              <a:ext uri="{FF2B5EF4-FFF2-40B4-BE49-F238E27FC236}">
                <a16:creationId xmlns:a16="http://schemas.microsoft.com/office/drawing/2014/main" id="{1A2A117B-BEBD-DE98-F9AE-66E0CD15C1C7}"/>
              </a:ext>
            </a:extLst>
          </p:cNvPr>
          <p:cNvSpPr txBox="1"/>
          <p:nvPr/>
        </p:nvSpPr>
        <p:spPr>
          <a:xfrm>
            <a:off x="388189" y="2451248"/>
            <a:ext cx="8333117" cy="4247317"/>
          </a:xfrm>
          <a:prstGeom prst="rect">
            <a:avLst/>
          </a:prstGeom>
          <a:noFill/>
        </p:spPr>
        <p:txBody>
          <a:bodyPr wrap="square" rtlCol="0">
            <a:spAutoFit/>
          </a:bodyPr>
          <a:lstStyle/>
          <a:p>
            <a:pPr marL="0" indent="0">
              <a:buFont typeface="Arial" panose="020B0604020202020204" pitchFamily="34" charset="0"/>
              <a:buNone/>
            </a:pPr>
            <a:r>
              <a:rPr lang="de-DE" b="1" dirty="0"/>
              <a:t>Im Takt der Gestirne: Astronomische Datumsrechnung und Tageslängen (6)</a:t>
            </a:r>
          </a:p>
          <a:p>
            <a:pPr marL="0" indent="0">
              <a:buFont typeface="Arial" panose="020B0604020202020204" pitchFamily="34" charset="0"/>
              <a:buNone/>
            </a:pPr>
            <a:r>
              <a:rPr lang="de-AT" b="1" dirty="0"/>
              <a:t>Tageslängen:</a:t>
            </a:r>
            <a:endParaRPr lang="de-DE" b="1" dirty="0"/>
          </a:p>
          <a:p>
            <a:endParaRPr lang="de-DE" dirty="0"/>
          </a:p>
          <a:p>
            <a:pPr marL="285750" indent="-285750">
              <a:buFont typeface="Arial" panose="020B0604020202020204" pitchFamily="34" charset="0"/>
              <a:buChar char="•"/>
            </a:pPr>
            <a:r>
              <a:rPr lang="de-DE" dirty="0"/>
              <a:t>Abhängigkeit von der Jahreszeit (Erdachsenneigung):</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r>
              <a:rPr lang="de-DE" dirty="0"/>
              <a:t>Die 23,5° Neigung der Erdachse zur Umlaufbahn um die Sonne verursacht die Jahreszeiten und die damit verbundenen Veränderungen der Tageslängen. </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r>
              <a:rPr lang="de-DE" b="1" dirty="0"/>
              <a:t>Sommersonnenwende:</a:t>
            </a:r>
            <a:r>
              <a:rPr lang="de-DE" dirty="0"/>
              <a:t> Längster Tag auf der jeweiligen Hemisphäre.</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r>
              <a:rPr lang="de-DE" b="1" dirty="0"/>
              <a:t>Wintersonnenwende:</a:t>
            </a:r>
            <a:r>
              <a:rPr lang="de-DE" dirty="0"/>
              <a:t> Kürzester Tag auf der jeweiligen Hemisphäre.</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r>
              <a:rPr lang="de-DE" b="1" dirty="0"/>
              <a:t>Tagundnachtgleichen (Äquinoktien):</a:t>
            </a:r>
            <a:r>
              <a:rPr lang="de-DE" dirty="0"/>
              <a:t> Tag und Nacht sind überall auf der Erde nahezu gleich lang (ca. 12 Stunden).</a:t>
            </a:r>
          </a:p>
          <a:p>
            <a:pPr marL="742950" lvl="1" indent="-285750">
              <a:buFont typeface="Arial" panose="020B0604020202020204" pitchFamily="34" charset="0"/>
              <a:buChar char="•"/>
            </a:pPr>
            <a:endParaRPr lang="de-DE" b="1" dirty="0"/>
          </a:p>
        </p:txBody>
      </p:sp>
      <p:pic>
        <p:nvPicPr>
          <p:cNvPr id="10" name="Grafik 9" descr="Ein Bild, das Grafiken, Logo, Schrift, Design enthält.&#10;&#10;KI-generierte Inhalte können fehlerhaft sein.">
            <a:extLst>
              <a:ext uri="{FF2B5EF4-FFF2-40B4-BE49-F238E27FC236}">
                <a16:creationId xmlns:a16="http://schemas.microsoft.com/office/drawing/2014/main" id="{FE48AF28-7106-ACA1-3759-A75C0B8614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spTree>
    <p:extLst>
      <p:ext uri="{BB962C8B-B14F-4D97-AF65-F5344CB8AC3E}">
        <p14:creationId xmlns:p14="http://schemas.microsoft.com/office/powerpoint/2010/main" val="33111700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6124D5-6DE2-4BC2-4ADF-D80C04EA52DF}"/>
            </a:ext>
          </a:extLst>
        </p:cNvPr>
        <p:cNvGrpSpPr/>
        <p:nvPr/>
      </p:nvGrpSpPr>
      <p:grpSpPr>
        <a:xfrm>
          <a:off x="0" y="0"/>
          <a:ext cx="0" cy="0"/>
          <a:chOff x="0" y="0"/>
          <a:chExt cx="0" cy="0"/>
        </a:xfrm>
      </p:grpSpPr>
      <p:sp>
        <p:nvSpPr>
          <p:cNvPr id="2" name="Datumsplatzhalter 3">
            <a:extLst>
              <a:ext uri="{FF2B5EF4-FFF2-40B4-BE49-F238E27FC236}">
                <a16:creationId xmlns:a16="http://schemas.microsoft.com/office/drawing/2014/main" id="{DCC63813-9849-34BF-0F2A-DF4CD0C370EC}"/>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C5EC63E7-5B89-42F3-F99D-B869CC0AC9AC}"/>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05152761-68F1-C46E-690B-D1B18B7D87B8}"/>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34</a:t>
            </a:fld>
            <a:endParaRPr lang="de-AT" dirty="0"/>
          </a:p>
        </p:txBody>
      </p:sp>
      <p:sp>
        <p:nvSpPr>
          <p:cNvPr id="6" name="Textfeld 5">
            <a:extLst>
              <a:ext uri="{FF2B5EF4-FFF2-40B4-BE49-F238E27FC236}">
                <a16:creationId xmlns:a16="http://schemas.microsoft.com/office/drawing/2014/main" id="{9A5DD20E-EF30-43E1-B4CA-DACFF56720BD}"/>
              </a:ext>
            </a:extLst>
          </p:cNvPr>
          <p:cNvSpPr txBox="1"/>
          <p:nvPr/>
        </p:nvSpPr>
        <p:spPr>
          <a:xfrm>
            <a:off x="388189" y="1714857"/>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Wie funktioniert das Weltall</a:t>
            </a:r>
            <a:endParaRPr lang="de-AT" sz="2400" b="0" dirty="0"/>
          </a:p>
        </p:txBody>
      </p:sp>
      <p:sp>
        <p:nvSpPr>
          <p:cNvPr id="7" name="Textfeld 6">
            <a:extLst>
              <a:ext uri="{FF2B5EF4-FFF2-40B4-BE49-F238E27FC236}">
                <a16:creationId xmlns:a16="http://schemas.microsoft.com/office/drawing/2014/main" id="{929E004C-D48C-DAAB-A4C1-8FE55FED2E13}"/>
              </a:ext>
            </a:extLst>
          </p:cNvPr>
          <p:cNvSpPr txBox="1"/>
          <p:nvPr/>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8" name="Textfeld 7">
            <a:extLst>
              <a:ext uri="{FF2B5EF4-FFF2-40B4-BE49-F238E27FC236}">
                <a16:creationId xmlns:a16="http://schemas.microsoft.com/office/drawing/2014/main" id="{7AE1941C-249E-90E0-3952-78A4F44422C8}"/>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Astrophysik</a:t>
            </a:r>
          </a:p>
          <a:p>
            <a:endParaRPr lang="de-AT" dirty="0"/>
          </a:p>
        </p:txBody>
      </p:sp>
      <p:sp>
        <p:nvSpPr>
          <p:cNvPr id="9" name="Textfeld 8">
            <a:extLst>
              <a:ext uri="{FF2B5EF4-FFF2-40B4-BE49-F238E27FC236}">
                <a16:creationId xmlns:a16="http://schemas.microsoft.com/office/drawing/2014/main" id="{1557A373-4039-D595-ED7D-0AE915D3193A}"/>
              </a:ext>
            </a:extLst>
          </p:cNvPr>
          <p:cNvSpPr txBox="1"/>
          <p:nvPr/>
        </p:nvSpPr>
        <p:spPr>
          <a:xfrm>
            <a:off x="388189" y="2451248"/>
            <a:ext cx="8333117" cy="2862322"/>
          </a:xfrm>
          <a:prstGeom prst="rect">
            <a:avLst/>
          </a:prstGeom>
          <a:noFill/>
        </p:spPr>
        <p:txBody>
          <a:bodyPr wrap="square" rtlCol="0">
            <a:spAutoFit/>
          </a:bodyPr>
          <a:lstStyle/>
          <a:p>
            <a:pPr marL="0" indent="0">
              <a:buFont typeface="Arial" panose="020B0604020202020204" pitchFamily="34" charset="0"/>
              <a:buNone/>
            </a:pPr>
            <a:r>
              <a:rPr lang="de-DE" b="1" dirty="0"/>
              <a:t>Im Takt der Gestirne: Astronomische Datumsrechnung und Tageslängen (7)</a:t>
            </a:r>
          </a:p>
          <a:p>
            <a:pPr marL="0" indent="0">
              <a:buFont typeface="Arial" panose="020B0604020202020204" pitchFamily="34" charset="0"/>
              <a:buNone/>
            </a:pPr>
            <a:r>
              <a:rPr lang="de-AT" b="1" dirty="0"/>
              <a:t>Astronomische Definition des Tages :</a:t>
            </a:r>
            <a:endParaRPr lang="de-DE" b="1" dirty="0"/>
          </a:p>
          <a:p>
            <a:endParaRPr lang="de-DE" dirty="0"/>
          </a:p>
          <a:p>
            <a:pPr marL="285750" indent="-285750">
              <a:buFont typeface="Arial" panose="020B0604020202020204" pitchFamily="34" charset="0"/>
              <a:buChar char="•"/>
            </a:pPr>
            <a:r>
              <a:rPr lang="de-DE" b="1" dirty="0"/>
              <a:t>Siderischer Tag:</a:t>
            </a:r>
            <a:r>
              <a:rPr lang="de-DE" dirty="0"/>
              <a:t> Die Zeit, die die Erde für eine vollständige Rotation relativ zu den Fixsternen benötigt (ca. 23 Stunden, 56 Minuten, 4 Sekunden).</a:t>
            </a:r>
            <a:endParaRPr lang="de-DE" b="1" dirty="0"/>
          </a:p>
          <a:p>
            <a:pPr marL="285750" indent="-285750">
              <a:buFont typeface="Arial" panose="020B0604020202020204" pitchFamily="34" charset="0"/>
              <a:buChar char="•"/>
            </a:pPr>
            <a:endParaRPr lang="de-DE" b="1" dirty="0"/>
          </a:p>
          <a:p>
            <a:pPr marL="285750" indent="-285750">
              <a:buFont typeface="Arial" panose="020B0604020202020204" pitchFamily="34" charset="0"/>
              <a:buChar char="•"/>
            </a:pPr>
            <a:r>
              <a:rPr lang="de-DE" b="1" dirty="0"/>
              <a:t>Solarer Tag:</a:t>
            </a:r>
            <a:r>
              <a:rPr lang="de-DE" dirty="0"/>
              <a:t> Die Zeit zwischen zwei aufeinanderfolgenden Durchgängen der Sonne durch den Meridian eines Beobachters (im Mittel 24 Stunden). Der solare Tag ist etwas länger als der siderische Tag, da sich die Erde während ihrer Rotation auch auf ihrer Bahn um die Sonne bewegt.</a:t>
            </a:r>
          </a:p>
        </p:txBody>
      </p:sp>
      <p:pic>
        <p:nvPicPr>
          <p:cNvPr id="10" name="Grafik 9" descr="Ein Bild, das Grafiken, Logo, Schrift, Design enthält.&#10;&#10;KI-generierte Inhalte können fehlerhaft sein.">
            <a:extLst>
              <a:ext uri="{FF2B5EF4-FFF2-40B4-BE49-F238E27FC236}">
                <a16:creationId xmlns:a16="http://schemas.microsoft.com/office/drawing/2014/main" id="{4576E5E7-68DE-8A5A-7E71-076408DF77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pic>
        <p:nvPicPr>
          <p:cNvPr id="5" name="Grafik 4">
            <a:extLst>
              <a:ext uri="{FF2B5EF4-FFF2-40B4-BE49-F238E27FC236}">
                <a16:creationId xmlns:a16="http://schemas.microsoft.com/office/drawing/2014/main" id="{CAC712E9-DC63-B557-26E9-3FEED70D84BD}"/>
              </a:ext>
            </a:extLst>
          </p:cNvPr>
          <p:cNvPicPr>
            <a:picLocks noChangeAspect="1"/>
          </p:cNvPicPr>
          <p:nvPr/>
        </p:nvPicPr>
        <p:blipFill>
          <a:blip r:embed="rId3"/>
          <a:stretch>
            <a:fillRect/>
          </a:stretch>
        </p:blipFill>
        <p:spPr>
          <a:xfrm>
            <a:off x="8344922" y="1997838"/>
            <a:ext cx="3832399" cy="2862323"/>
          </a:xfrm>
          <a:prstGeom prst="rect">
            <a:avLst/>
          </a:prstGeom>
        </p:spPr>
      </p:pic>
      <p:sp>
        <p:nvSpPr>
          <p:cNvPr id="11" name="Textfeld 10">
            <a:extLst>
              <a:ext uri="{FF2B5EF4-FFF2-40B4-BE49-F238E27FC236}">
                <a16:creationId xmlns:a16="http://schemas.microsoft.com/office/drawing/2014/main" id="{32E2AAB1-DE88-2A7D-56D5-AB0125AB0A46}"/>
              </a:ext>
            </a:extLst>
          </p:cNvPr>
          <p:cNvSpPr txBox="1"/>
          <p:nvPr/>
        </p:nvSpPr>
        <p:spPr>
          <a:xfrm>
            <a:off x="9041920" y="4621072"/>
            <a:ext cx="2559529" cy="1384995"/>
          </a:xfrm>
          <a:prstGeom prst="rect">
            <a:avLst/>
          </a:prstGeom>
          <a:noFill/>
        </p:spPr>
        <p:txBody>
          <a:bodyPr wrap="square" rtlCol="0">
            <a:spAutoFit/>
          </a:bodyPr>
          <a:lstStyle/>
          <a:p>
            <a:r>
              <a:rPr lang="de-DE" sz="1400" b="0" i="0" dirty="0">
                <a:solidFill>
                  <a:srgbClr val="202122"/>
                </a:solidFill>
                <a:effectLst/>
                <a:latin typeface="Arial" panose="020B0604020202020204" pitchFamily="34" charset="0"/>
              </a:rPr>
              <a:t>Ein </a:t>
            </a:r>
            <a:r>
              <a:rPr lang="de-DE" sz="1400" b="0" i="0" u="none" strike="noStrike" dirty="0">
                <a:effectLst/>
                <a:latin typeface="Arial" panose="020B0604020202020204" pitchFamily="34" charset="0"/>
                <a:hlinkClick r:id="rId4" tooltip="Sonnentag"/>
              </a:rPr>
              <a:t>Sonnentag</a:t>
            </a:r>
            <a:r>
              <a:rPr lang="de-DE" sz="1400" b="0" i="0" dirty="0">
                <a:solidFill>
                  <a:srgbClr val="202122"/>
                </a:solidFill>
                <a:effectLst/>
                <a:latin typeface="Arial" panose="020B0604020202020204" pitchFamily="34" charset="0"/>
              </a:rPr>
              <a:t> (1 → 3) dauert jeweils länger als ein siderischer Tag (1 → 2), wenn </a:t>
            </a:r>
            <a:r>
              <a:rPr lang="de-DE" sz="1400" b="0" i="0" u="none" strike="noStrike" dirty="0">
                <a:effectLst/>
                <a:latin typeface="Arial" panose="020B0604020202020204" pitchFamily="34" charset="0"/>
                <a:hlinkClick r:id="rId5" tooltip="Rotation (Physik)"/>
              </a:rPr>
              <a:t>Rotation</a:t>
            </a:r>
            <a:r>
              <a:rPr lang="de-DE" sz="1400" b="0" i="0" dirty="0">
                <a:solidFill>
                  <a:srgbClr val="202122"/>
                </a:solidFill>
                <a:effectLst/>
                <a:latin typeface="Arial" panose="020B0604020202020204" pitchFamily="34" charset="0"/>
              </a:rPr>
              <a:t> und </a:t>
            </a:r>
            <a:r>
              <a:rPr lang="de-DE" sz="1400" b="0" i="0" u="none" strike="noStrike" dirty="0" err="1">
                <a:effectLst/>
                <a:latin typeface="Arial" panose="020B0604020202020204" pitchFamily="34" charset="0"/>
                <a:hlinkClick r:id="rId6" tooltip="Umlaufbahn"/>
              </a:rPr>
              <a:t>Revolution</a:t>
            </a:r>
            <a:r>
              <a:rPr lang="de-DE" sz="1400" b="0" i="0" dirty="0" err="1">
                <a:solidFill>
                  <a:srgbClr val="202122"/>
                </a:solidFill>
                <a:effectLst/>
                <a:latin typeface="Arial" panose="020B0604020202020204" pitchFamily="34" charset="0"/>
              </a:rPr>
              <a:t>die</a:t>
            </a:r>
            <a:r>
              <a:rPr lang="de-DE" sz="1400" b="0" i="0" dirty="0">
                <a:solidFill>
                  <a:srgbClr val="202122"/>
                </a:solidFill>
                <a:effectLst/>
                <a:latin typeface="Arial" panose="020B0604020202020204" pitchFamily="34" charset="0"/>
              </a:rPr>
              <a:t> gleiche Drehrichtung haben</a:t>
            </a:r>
            <a:endParaRPr lang="de-AT" sz="1400" dirty="0"/>
          </a:p>
        </p:txBody>
      </p:sp>
    </p:spTree>
    <p:extLst>
      <p:ext uri="{BB962C8B-B14F-4D97-AF65-F5344CB8AC3E}">
        <p14:creationId xmlns:p14="http://schemas.microsoft.com/office/powerpoint/2010/main" val="23956124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25AEC94F-7341-1D22-E4A3-0FADD3FE7967}"/>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A396FEF7-63C7-5273-C3A5-09ACE1AF0E1E}"/>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978812C8-1294-4AAC-3312-13E80471AA9A}"/>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35</a:t>
            </a:fld>
            <a:endParaRPr lang="de-AT" dirty="0"/>
          </a:p>
        </p:txBody>
      </p:sp>
      <p:sp>
        <p:nvSpPr>
          <p:cNvPr id="6" name="Textfeld 5">
            <a:extLst>
              <a:ext uri="{FF2B5EF4-FFF2-40B4-BE49-F238E27FC236}">
                <a16:creationId xmlns:a16="http://schemas.microsoft.com/office/drawing/2014/main" id="{68DD8554-27AD-A123-AA9A-2975412E5DEA}"/>
              </a:ext>
            </a:extLst>
          </p:cNvPr>
          <p:cNvSpPr txBox="1"/>
          <p:nvPr/>
        </p:nvSpPr>
        <p:spPr>
          <a:xfrm>
            <a:off x="388189" y="1714857"/>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Sonne</a:t>
            </a:r>
            <a:endParaRPr lang="de-AT" sz="2400" b="0" dirty="0"/>
          </a:p>
        </p:txBody>
      </p:sp>
      <p:sp>
        <p:nvSpPr>
          <p:cNvPr id="7" name="Textfeld 6">
            <a:extLst>
              <a:ext uri="{FF2B5EF4-FFF2-40B4-BE49-F238E27FC236}">
                <a16:creationId xmlns:a16="http://schemas.microsoft.com/office/drawing/2014/main" id="{37B7E33D-9FF0-DED1-9C4B-005952B921BD}"/>
              </a:ext>
            </a:extLst>
          </p:cNvPr>
          <p:cNvSpPr txBox="1"/>
          <p:nvPr/>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8" name="Textfeld 7">
            <a:extLst>
              <a:ext uri="{FF2B5EF4-FFF2-40B4-BE49-F238E27FC236}">
                <a16:creationId xmlns:a16="http://schemas.microsoft.com/office/drawing/2014/main" id="{500A0CBB-A2C7-C405-4237-1B22993B9465}"/>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Astrophysik</a:t>
            </a:r>
          </a:p>
          <a:p>
            <a:endParaRPr lang="de-AT" dirty="0"/>
          </a:p>
        </p:txBody>
      </p:sp>
      <p:sp>
        <p:nvSpPr>
          <p:cNvPr id="9" name="Textfeld 8">
            <a:extLst>
              <a:ext uri="{FF2B5EF4-FFF2-40B4-BE49-F238E27FC236}">
                <a16:creationId xmlns:a16="http://schemas.microsoft.com/office/drawing/2014/main" id="{0B067F60-F7DC-4C17-316B-3214AA8A251B}"/>
              </a:ext>
            </a:extLst>
          </p:cNvPr>
          <p:cNvSpPr txBox="1"/>
          <p:nvPr/>
        </p:nvSpPr>
        <p:spPr>
          <a:xfrm>
            <a:off x="388189" y="2451248"/>
            <a:ext cx="8333117" cy="2031325"/>
          </a:xfrm>
          <a:prstGeom prst="rect">
            <a:avLst/>
          </a:prstGeom>
          <a:noFill/>
        </p:spPr>
        <p:txBody>
          <a:bodyPr wrap="square" rtlCol="0">
            <a:spAutoFit/>
          </a:bodyPr>
          <a:lstStyle/>
          <a:p>
            <a:pPr marL="0" indent="0">
              <a:buFont typeface="Arial" panose="020B0604020202020204" pitchFamily="34" charset="0"/>
              <a:buNone/>
            </a:pPr>
            <a:r>
              <a:rPr lang="de-DE" b="1" dirty="0"/>
              <a:t>Die Aktive Sonne: Ein Dynamischer Stern (1)</a:t>
            </a:r>
          </a:p>
          <a:p>
            <a:pPr marL="0" indent="0">
              <a:buFont typeface="Arial" panose="020B0604020202020204" pitchFamily="34" charset="0"/>
              <a:buNone/>
            </a:pPr>
            <a:endParaRPr lang="de-DE" b="1" dirty="0"/>
          </a:p>
          <a:p>
            <a:pPr marL="285750" indent="-285750">
              <a:buFont typeface="Arial" panose="020B0604020202020204" pitchFamily="34" charset="0"/>
              <a:buChar char="•"/>
            </a:pPr>
            <a:r>
              <a:rPr lang="de-DE" dirty="0"/>
              <a:t>Die Sonne ist kein statischer Himmelskörper, sondern zeigt eine Vielzahl dynamischer Phänomene, die als Sonnenaktivität zusammengefasst werden.</a:t>
            </a:r>
          </a:p>
          <a:p>
            <a:pPr marL="285750" indent="-285750">
              <a:buFont typeface="Arial" panose="020B0604020202020204" pitchFamily="34" charset="0"/>
              <a:buChar char="•"/>
            </a:pPr>
            <a:endParaRPr lang="de-DE" b="1" dirty="0"/>
          </a:p>
          <a:p>
            <a:pPr marL="285750" indent="-285750">
              <a:buFont typeface="Arial" panose="020B0604020202020204" pitchFamily="34" charset="0"/>
              <a:buChar char="•"/>
            </a:pPr>
            <a:r>
              <a:rPr lang="de-DE" dirty="0"/>
              <a:t>Diese Aktivität beeinflusst nicht nur unser Sonnensystem, sondern kann auch Auswirkungen auf die Erde haben.</a:t>
            </a:r>
            <a:endParaRPr lang="de-DE" b="1" dirty="0"/>
          </a:p>
        </p:txBody>
      </p:sp>
      <p:pic>
        <p:nvPicPr>
          <p:cNvPr id="10" name="Grafik 9" descr="Ein Bild, das Grafiken, Logo, Schrift, Design enthält.&#10;&#10;KI-generierte Inhalte können fehlerhaft sein.">
            <a:extLst>
              <a:ext uri="{FF2B5EF4-FFF2-40B4-BE49-F238E27FC236}">
                <a16:creationId xmlns:a16="http://schemas.microsoft.com/office/drawing/2014/main" id="{AEC7E24A-7C7B-1169-23E6-4F581AEE52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spTree>
    <p:extLst>
      <p:ext uri="{BB962C8B-B14F-4D97-AF65-F5344CB8AC3E}">
        <p14:creationId xmlns:p14="http://schemas.microsoft.com/office/powerpoint/2010/main" val="18927423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43F9B9-69B9-00E6-AFDC-1AFAA8ED75AE}"/>
            </a:ext>
          </a:extLst>
        </p:cNvPr>
        <p:cNvGrpSpPr/>
        <p:nvPr/>
      </p:nvGrpSpPr>
      <p:grpSpPr>
        <a:xfrm>
          <a:off x="0" y="0"/>
          <a:ext cx="0" cy="0"/>
          <a:chOff x="0" y="0"/>
          <a:chExt cx="0" cy="0"/>
        </a:xfrm>
      </p:grpSpPr>
      <p:sp>
        <p:nvSpPr>
          <p:cNvPr id="2" name="Datumsplatzhalter 3">
            <a:extLst>
              <a:ext uri="{FF2B5EF4-FFF2-40B4-BE49-F238E27FC236}">
                <a16:creationId xmlns:a16="http://schemas.microsoft.com/office/drawing/2014/main" id="{3213173E-9C8C-22FF-C2B7-56A303064738}"/>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9D34BF56-9FCF-A48F-2062-5D1EF1FDB674}"/>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B7C9C586-299D-4553-7E82-DFB05AE17B11}"/>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36</a:t>
            </a:fld>
            <a:endParaRPr lang="de-AT" dirty="0"/>
          </a:p>
        </p:txBody>
      </p:sp>
      <p:sp>
        <p:nvSpPr>
          <p:cNvPr id="6" name="Textfeld 5">
            <a:extLst>
              <a:ext uri="{FF2B5EF4-FFF2-40B4-BE49-F238E27FC236}">
                <a16:creationId xmlns:a16="http://schemas.microsoft.com/office/drawing/2014/main" id="{CE0CF054-D30C-1690-FEED-29E8B2AF23DB}"/>
              </a:ext>
            </a:extLst>
          </p:cNvPr>
          <p:cNvSpPr txBox="1"/>
          <p:nvPr/>
        </p:nvSpPr>
        <p:spPr>
          <a:xfrm>
            <a:off x="388189" y="1475714"/>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Sonne</a:t>
            </a:r>
            <a:endParaRPr lang="de-AT" sz="2400" b="0" dirty="0"/>
          </a:p>
        </p:txBody>
      </p:sp>
      <p:sp>
        <p:nvSpPr>
          <p:cNvPr id="7" name="Textfeld 6">
            <a:extLst>
              <a:ext uri="{FF2B5EF4-FFF2-40B4-BE49-F238E27FC236}">
                <a16:creationId xmlns:a16="http://schemas.microsoft.com/office/drawing/2014/main" id="{A95CFC08-6CFE-BD33-CCB9-37871EF99013}"/>
              </a:ext>
            </a:extLst>
          </p:cNvPr>
          <p:cNvSpPr txBox="1"/>
          <p:nvPr/>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8" name="Textfeld 7">
            <a:extLst>
              <a:ext uri="{FF2B5EF4-FFF2-40B4-BE49-F238E27FC236}">
                <a16:creationId xmlns:a16="http://schemas.microsoft.com/office/drawing/2014/main" id="{FDD051EC-8DD9-15D6-93DF-AA9BBC9B13EE}"/>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Astrophysik</a:t>
            </a:r>
          </a:p>
          <a:p>
            <a:endParaRPr lang="de-AT" dirty="0"/>
          </a:p>
        </p:txBody>
      </p:sp>
      <p:sp>
        <p:nvSpPr>
          <p:cNvPr id="9" name="Textfeld 8">
            <a:extLst>
              <a:ext uri="{FF2B5EF4-FFF2-40B4-BE49-F238E27FC236}">
                <a16:creationId xmlns:a16="http://schemas.microsoft.com/office/drawing/2014/main" id="{C5203136-4488-1AA3-EF8D-2696EECD90A2}"/>
              </a:ext>
            </a:extLst>
          </p:cNvPr>
          <p:cNvSpPr txBox="1"/>
          <p:nvPr/>
        </p:nvSpPr>
        <p:spPr>
          <a:xfrm>
            <a:off x="388189" y="2020897"/>
            <a:ext cx="10594136" cy="4524315"/>
          </a:xfrm>
          <a:prstGeom prst="rect">
            <a:avLst/>
          </a:prstGeom>
          <a:noFill/>
        </p:spPr>
        <p:txBody>
          <a:bodyPr wrap="square" rtlCol="0">
            <a:spAutoFit/>
          </a:bodyPr>
          <a:lstStyle/>
          <a:p>
            <a:pPr marL="0" indent="0">
              <a:buFont typeface="Arial" panose="020B0604020202020204" pitchFamily="34" charset="0"/>
              <a:buNone/>
            </a:pPr>
            <a:r>
              <a:rPr lang="de-DE" b="1" dirty="0"/>
              <a:t>Die Aktive Sonne: Ein Dynamischer Stern (2)</a:t>
            </a:r>
          </a:p>
          <a:p>
            <a:r>
              <a:rPr lang="de-AT" b="1" dirty="0"/>
              <a:t>Schlüsselbereiche der Sonnenaktivität:</a:t>
            </a:r>
            <a:endParaRPr lang="de-AT" dirty="0"/>
          </a:p>
          <a:p>
            <a:pPr marL="0" indent="0">
              <a:buFont typeface="Arial" panose="020B0604020202020204" pitchFamily="34" charset="0"/>
              <a:buNone/>
            </a:pPr>
            <a:endParaRPr lang="de-DE" b="1" dirty="0"/>
          </a:p>
          <a:p>
            <a:pPr marL="285750" indent="-285750">
              <a:buFont typeface="Arial" panose="020B0604020202020204" pitchFamily="34" charset="0"/>
              <a:buChar char="•"/>
            </a:pPr>
            <a:r>
              <a:rPr lang="de-AT" b="1" dirty="0"/>
              <a:t>Sonnenflecken</a:t>
            </a:r>
            <a:r>
              <a:rPr lang="de-AT" dirty="0"/>
              <a:t>: </a:t>
            </a:r>
            <a:r>
              <a:rPr lang="de-DE" dirty="0"/>
              <a:t>Dunklere, kühlere Bereiche (ca. 4.300 K) auf der Sonnenoberfläche, hervorgerufen durch </a:t>
            </a:r>
            <a:r>
              <a:rPr lang="de-AT" dirty="0"/>
              <a:t>starke Magnetfelder</a:t>
            </a:r>
          </a:p>
          <a:p>
            <a:pPr marL="285750" indent="-285750">
              <a:buFont typeface="Arial" panose="020B0604020202020204" pitchFamily="34" charset="0"/>
              <a:buChar char="•"/>
            </a:pPr>
            <a:endParaRPr lang="de-AT" b="1" dirty="0"/>
          </a:p>
          <a:p>
            <a:pPr marL="285750" indent="-285750">
              <a:buFont typeface="Arial" panose="020B0604020202020204" pitchFamily="34" charset="0"/>
              <a:buChar char="•"/>
            </a:pPr>
            <a:r>
              <a:rPr lang="de-AT" b="1" dirty="0"/>
              <a:t>Protuberanzen (Filamente): </a:t>
            </a:r>
            <a:r>
              <a:rPr lang="de-DE" dirty="0"/>
              <a:t>Große, helle Bögen aus Plasma, die sich über die Sonnenoberfläche erstrecken und entlang von Magnetfeldlinien verlaufen.</a:t>
            </a:r>
          </a:p>
          <a:p>
            <a:pPr marL="285750" indent="-285750">
              <a:buFont typeface="Arial" panose="020B0604020202020204" pitchFamily="34" charset="0"/>
              <a:buChar char="•"/>
            </a:pPr>
            <a:endParaRPr lang="de-DE" b="1" dirty="0"/>
          </a:p>
          <a:p>
            <a:pPr marL="285750" indent="-285750">
              <a:buFont typeface="Arial" panose="020B0604020202020204" pitchFamily="34" charset="0"/>
              <a:buChar char="•"/>
            </a:pPr>
            <a:r>
              <a:rPr lang="de-AT" b="1" dirty="0"/>
              <a:t>Sonnenfackeln (Flares): </a:t>
            </a:r>
            <a:r>
              <a:rPr lang="de-DE" dirty="0"/>
              <a:t>Plötzliche, intensive Ausbrüche elektromagnetischer Strahlung (von Radiowellen bis Gammastrahlen) und energiereicher Teilchen</a:t>
            </a:r>
          </a:p>
          <a:p>
            <a:pPr marL="285750" indent="-285750">
              <a:buFont typeface="Arial" panose="020B0604020202020204" pitchFamily="34" charset="0"/>
              <a:buChar char="•"/>
            </a:pPr>
            <a:endParaRPr lang="de-DE" b="1" dirty="0"/>
          </a:p>
          <a:p>
            <a:pPr marL="285750" indent="-285750">
              <a:buFont typeface="Arial" panose="020B0604020202020204" pitchFamily="34" charset="0"/>
              <a:buChar char="•"/>
            </a:pPr>
            <a:r>
              <a:rPr lang="de-AT" b="1" dirty="0"/>
              <a:t>Koronale Massenauswürfe (CMEs): </a:t>
            </a:r>
            <a:r>
              <a:rPr lang="de-DE" dirty="0"/>
              <a:t>Plasma und Magnetfeld, die von der Sonnenkorona ins Weltall geschleudert werden.</a:t>
            </a:r>
          </a:p>
          <a:p>
            <a:pPr marL="285750" indent="-285750">
              <a:buFont typeface="Arial" panose="020B0604020202020204" pitchFamily="34" charset="0"/>
              <a:buChar char="•"/>
            </a:pPr>
            <a:endParaRPr lang="de-DE" b="1" dirty="0"/>
          </a:p>
          <a:p>
            <a:pPr marL="285750" indent="-285750">
              <a:buFont typeface="Arial" panose="020B0604020202020204" pitchFamily="34" charset="0"/>
              <a:buChar char="•"/>
            </a:pPr>
            <a:r>
              <a:rPr lang="de-AT" b="1" dirty="0"/>
              <a:t>Sonnenwind: </a:t>
            </a:r>
            <a:r>
              <a:rPr lang="de-AT" dirty="0"/>
              <a:t>stetiger Strom geladener Teilchen</a:t>
            </a:r>
            <a:endParaRPr lang="de-DE" b="1" dirty="0"/>
          </a:p>
        </p:txBody>
      </p:sp>
      <p:pic>
        <p:nvPicPr>
          <p:cNvPr id="10" name="Grafik 9" descr="Ein Bild, das Grafiken, Logo, Schrift, Design enthält.&#10;&#10;KI-generierte Inhalte können fehlerhaft sein.">
            <a:extLst>
              <a:ext uri="{FF2B5EF4-FFF2-40B4-BE49-F238E27FC236}">
                <a16:creationId xmlns:a16="http://schemas.microsoft.com/office/drawing/2014/main" id="{30E734D6-E097-C52D-A9CD-9B7ABB3725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spTree>
    <p:extLst>
      <p:ext uri="{BB962C8B-B14F-4D97-AF65-F5344CB8AC3E}">
        <p14:creationId xmlns:p14="http://schemas.microsoft.com/office/powerpoint/2010/main" val="30919546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79AF67-1FA4-F9A6-1995-173A46E65C5C}"/>
            </a:ext>
          </a:extLst>
        </p:cNvPr>
        <p:cNvGrpSpPr/>
        <p:nvPr/>
      </p:nvGrpSpPr>
      <p:grpSpPr>
        <a:xfrm>
          <a:off x="0" y="0"/>
          <a:ext cx="0" cy="0"/>
          <a:chOff x="0" y="0"/>
          <a:chExt cx="0" cy="0"/>
        </a:xfrm>
      </p:grpSpPr>
      <p:sp>
        <p:nvSpPr>
          <p:cNvPr id="2" name="Datumsplatzhalter 3">
            <a:extLst>
              <a:ext uri="{FF2B5EF4-FFF2-40B4-BE49-F238E27FC236}">
                <a16:creationId xmlns:a16="http://schemas.microsoft.com/office/drawing/2014/main" id="{864AB2AC-E3B3-8D42-90C1-C912306A91A9}"/>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F4E6F4CE-52E6-F349-FBFE-4F33AEF9CAFF}"/>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CAD557CA-9061-EFD2-C9EE-305CE480A387}"/>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37</a:t>
            </a:fld>
            <a:endParaRPr lang="de-AT" dirty="0"/>
          </a:p>
        </p:txBody>
      </p:sp>
      <p:sp>
        <p:nvSpPr>
          <p:cNvPr id="6" name="Textfeld 5">
            <a:extLst>
              <a:ext uri="{FF2B5EF4-FFF2-40B4-BE49-F238E27FC236}">
                <a16:creationId xmlns:a16="http://schemas.microsoft.com/office/drawing/2014/main" id="{2971D731-2C02-6ACD-4E7A-B8D9C1D2B158}"/>
              </a:ext>
            </a:extLst>
          </p:cNvPr>
          <p:cNvSpPr txBox="1"/>
          <p:nvPr/>
        </p:nvSpPr>
        <p:spPr>
          <a:xfrm>
            <a:off x="388189" y="1475714"/>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Sonne</a:t>
            </a:r>
            <a:endParaRPr lang="de-AT" sz="2400" b="0" dirty="0"/>
          </a:p>
        </p:txBody>
      </p:sp>
      <p:sp>
        <p:nvSpPr>
          <p:cNvPr id="7" name="Textfeld 6">
            <a:extLst>
              <a:ext uri="{FF2B5EF4-FFF2-40B4-BE49-F238E27FC236}">
                <a16:creationId xmlns:a16="http://schemas.microsoft.com/office/drawing/2014/main" id="{378BE0AC-D401-0B5D-E0B9-774CFAACC904}"/>
              </a:ext>
            </a:extLst>
          </p:cNvPr>
          <p:cNvSpPr txBox="1"/>
          <p:nvPr/>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8" name="Textfeld 7">
            <a:extLst>
              <a:ext uri="{FF2B5EF4-FFF2-40B4-BE49-F238E27FC236}">
                <a16:creationId xmlns:a16="http://schemas.microsoft.com/office/drawing/2014/main" id="{011B7CAA-ABAF-B8C0-3F49-BF49A33BCA45}"/>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Astrophysik</a:t>
            </a:r>
          </a:p>
          <a:p>
            <a:endParaRPr lang="de-AT" dirty="0"/>
          </a:p>
        </p:txBody>
      </p:sp>
      <p:sp>
        <p:nvSpPr>
          <p:cNvPr id="9" name="Textfeld 8">
            <a:extLst>
              <a:ext uri="{FF2B5EF4-FFF2-40B4-BE49-F238E27FC236}">
                <a16:creationId xmlns:a16="http://schemas.microsoft.com/office/drawing/2014/main" id="{3FEF110F-52F3-C43C-76F7-F071885EBB66}"/>
              </a:ext>
            </a:extLst>
          </p:cNvPr>
          <p:cNvSpPr txBox="1"/>
          <p:nvPr/>
        </p:nvSpPr>
        <p:spPr>
          <a:xfrm>
            <a:off x="388189" y="2020897"/>
            <a:ext cx="10594136" cy="3416320"/>
          </a:xfrm>
          <a:prstGeom prst="rect">
            <a:avLst/>
          </a:prstGeom>
          <a:noFill/>
        </p:spPr>
        <p:txBody>
          <a:bodyPr wrap="square" rtlCol="0">
            <a:spAutoFit/>
          </a:bodyPr>
          <a:lstStyle/>
          <a:p>
            <a:pPr marL="0" indent="0">
              <a:buFont typeface="Arial" panose="020B0604020202020204" pitchFamily="34" charset="0"/>
              <a:buNone/>
            </a:pPr>
            <a:r>
              <a:rPr lang="de-DE" b="1" dirty="0"/>
              <a:t>Die Aktive Sonne: Ein Dynamischer Stern (3)</a:t>
            </a:r>
          </a:p>
          <a:p>
            <a:r>
              <a:rPr lang="de-AT" b="1" dirty="0"/>
              <a:t>Sonnenzyklus:</a:t>
            </a:r>
            <a:endParaRPr lang="de-AT" dirty="0"/>
          </a:p>
          <a:p>
            <a:pPr marL="0" indent="0">
              <a:buFont typeface="Arial" panose="020B0604020202020204" pitchFamily="34" charset="0"/>
              <a:buNone/>
            </a:pPr>
            <a:endParaRPr lang="de-DE" b="1" dirty="0"/>
          </a:p>
          <a:p>
            <a:pPr marL="285750" indent="-285750">
              <a:buFont typeface="Arial" panose="020B0604020202020204" pitchFamily="34" charset="0"/>
              <a:buChar char="•"/>
            </a:pPr>
            <a:r>
              <a:rPr lang="de-DE" dirty="0"/>
              <a:t>Ein etwa </a:t>
            </a:r>
            <a:r>
              <a:rPr lang="de-DE" b="1" dirty="0"/>
              <a:t>11-jähriger Zyklus</a:t>
            </a:r>
            <a:r>
              <a:rPr lang="de-DE" dirty="0"/>
              <a:t> der Sonnenaktivität, der sich in der Anzahl und Verteilung der Sonnenflecken, der Häufigkeit von Flares und CMEs sowie anderen Phänomenen zeigt.</a:t>
            </a:r>
            <a:endParaRPr lang="de-DE" b="1" dirty="0"/>
          </a:p>
          <a:p>
            <a:pPr marL="285750" indent="-285750">
              <a:buFont typeface="Arial" panose="020B0604020202020204" pitchFamily="34" charset="0"/>
              <a:buChar char="•"/>
            </a:pPr>
            <a:endParaRPr lang="de-DE" b="1" dirty="0"/>
          </a:p>
          <a:p>
            <a:pPr marL="285750" indent="-285750">
              <a:buFont typeface="Arial" panose="020B0604020202020204" pitchFamily="34" charset="0"/>
              <a:buChar char="•"/>
            </a:pPr>
            <a:r>
              <a:rPr lang="de-DE" b="1" dirty="0"/>
              <a:t>Sonnenfleckenminimum:</a:t>
            </a:r>
            <a:r>
              <a:rPr lang="de-DE" dirty="0"/>
              <a:t> Phase mit wenigen oder keinen Sonnenflecken.</a:t>
            </a:r>
            <a:endParaRPr lang="de-DE" b="1" dirty="0"/>
          </a:p>
          <a:p>
            <a:pPr marL="285750" indent="-285750">
              <a:buFont typeface="Arial" panose="020B0604020202020204" pitchFamily="34" charset="0"/>
              <a:buChar char="•"/>
            </a:pPr>
            <a:endParaRPr lang="de-DE" b="1" dirty="0"/>
          </a:p>
          <a:p>
            <a:pPr marL="285750" indent="-285750">
              <a:buFont typeface="Arial" panose="020B0604020202020204" pitchFamily="34" charset="0"/>
              <a:buChar char="•"/>
            </a:pPr>
            <a:r>
              <a:rPr lang="de-DE" b="1" dirty="0"/>
              <a:t>Sonnenfleckenmaximum:</a:t>
            </a:r>
            <a:r>
              <a:rPr lang="de-DE" dirty="0"/>
              <a:t> Phase mit der größten Anzahl an Sonnenflecken.</a:t>
            </a:r>
            <a:endParaRPr lang="de-DE" b="1" dirty="0"/>
          </a:p>
          <a:p>
            <a:pPr marL="285750" indent="-285750">
              <a:buFont typeface="Arial" panose="020B0604020202020204" pitchFamily="34" charset="0"/>
              <a:buChar char="•"/>
            </a:pPr>
            <a:endParaRPr lang="de-DE" b="1" dirty="0"/>
          </a:p>
          <a:p>
            <a:pPr marL="285750" indent="-285750">
              <a:buFont typeface="Arial" panose="020B0604020202020204" pitchFamily="34" charset="0"/>
              <a:buChar char="•"/>
            </a:pPr>
            <a:r>
              <a:rPr lang="de-DE" dirty="0"/>
              <a:t>Die Polarität der Magnetfelder in den Sonnenflecken kehrt sich mit jedem Zyklus um, was zu einem magnetischen Zyklus von etwa 22 Jahren führt.</a:t>
            </a:r>
            <a:endParaRPr lang="de-DE" b="1" dirty="0"/>
          </a:p>
        </p:txBody>
      </p:sp>
      <p:pic>
        <p:nvPicPr>
          <p:cNvPr id="10" name="Grafik 9" descr="Ein Bild, das Grafiken, Logo, Schrift, Design enthält.&#10;&#10;KI-generierte Inhalte können fehlerhaft sein.">
            <a:extLst>
              <a:ext uri="{FF2B5EF4-FFF2-40B4-BE49-F238E27FC236}">
                <a16:creationId xmlns:a16="http://schemas.microsoft.com/office/drawing/2014/main" id="{BE12333E-57F3-278C-52C4-7EB930860D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spTree>
    <p:extLst>
      <p:ext uri="{BB962C8B-B14F-4D97-AF65-F5344CB8AC3E}">
        <p14:creationId xmlns:p14="http://schemas.microsoft.com/office/powerpoint/2010/main" val="11975575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B33EF2-6A70-3212-AFFB-752D499F9421}"/>
            </a:ext>
          </a:extLst>
        </p:cNvPr>
        <p:cNvGrpSpPr/>
        <p:nvPr/>
      </p:nvGrpSpPr>
      <p:grpSpPr>
        <a:xfrm>
          <a:off x="0" y="0"/>
          <a:ext cx="0" cy="0"/>
          <a:chOff x="0" y="0"/>
          <a:chExt cx="0" cy="0"/>
        </a:xfrm>
      </p:grpSpPr>
      <p:sp>
        <p:nvSpPr>
          <p:cNvPr id="2" name="Datumsplatzhalter 3">
            <a:extLst>
              <a:ext uri="{FF2B5EF4-FFF2-40B4-BE49-F238E27FC236}">
                <a16:creationId xmlns:a16="http://schemas.microsoft.com/office/drawing/2014/main" id="{93E14CBB-15F5-2BF8-7BF5-137965924CDC}"/>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C759E5B7-0E3F-988A-0ECF-6674BB3ACB77}"/>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7D581279-04F1-D132-6CBF-4BA4ADC08C78}"/>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38</a:t>
            </a:fld>
            <a:endParaRPr lang="de-AT" dirty="0"/>
          </a:p>
        </p:txBody>
      </p:sp>
      <p:sp>
        <p:nvSpPr>
          <p:cNvPr id="6" name="Textfeld 5">
            <a:extLst>
              <a:ext uri="{FF2B5EF4-FFF2-40B4-BE49-F238E27FC236}">
                <a16:creationId xmlns:a16="http://schemas.microsoft.com/office/drawing/2014/main" id="{CACF5768-34BC-5819-6410-05E6A728619C}"/>
              </a:ext>
            </a:extLst>
          </p:cNvPr>
          <p:cNvSpPr txBox="1"/>
          <p:nvPr/>
        </p:nvSpPr>
        <p:spPr>
          <a:xfrm>
            <a:off x="388189" y="1475714"/>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Sonne</a:t>
            </a:r>
            <a:endParaRPr lang="de-AT" sz="2400" b="0" dirty="0"/>
          </a:p>
        </p:txBody>
      </p:sp>
      <p:sp>
        <p:nvSpPr>
          <p:cNvPr id="7" name="Textfeld 6">
            <a:extLst>
              <a:ext uri="{FF2B5EF4-FFF2-40B4-BE49-F238E27FC236}">
                <a16:creationId xmlns:a16="http://schemas.microsoft.com/office/drawing/2014/main" id="{5251CFAE-BE49-7657-5EFB-E97381A321DE}"/>
              </a:ext>
            </a:extLst>
          </p:cNvPr>
          <p:cNvSpPr txBox="1"/>
          <p:nvPr/>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8" name="Textfeld 7">
            <a:extLst>
              <a:ext uri="{FF2B5EF4-FFF2-40B4-BE49-F238E27FC236}">
                <a16:creationId xmlns:a16="http://schemas.microsoft.com/office/drawing/2014/main" id="{74AB8F90-4AE1-F15D-BC12-23F02CA1AE4A}"/>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Astrophysik</a:t>
            </a:r>
          </a:p>
          <a:p>
            <a:endParaRPr lang="de-AT" dirty="0"/>
          </a:p>
        </p:txBody>
      </p:sp>
      <p:sp>
        <p:nvSpPr>
          <p:cNvPr id="9" name="Textfeld 8">
            <a:extLst>
              <a:ext uri="{FF2B5EF4-FFF2-40B4-BE49-F238E27FC236}">
                <a16:creationId xmlns:a16="http://schemas.microsoft.com/office/drawing/2014/main" id="{4A036308-965A-E34D-9CC3-730F90591000}"/>
              </a:ext>
            </a:extLst>
          </p:cNvPr>
          <p:cNvSpPr txBox="1"/>
          <p:nvPr/>
        </p:nvSpPr>
        <p:spPr>
          <a:xfrm>
            <a:off x="388189" y="2020897"/>
            <a:ext cx="10594136" cy="3139321"/>
          </a:xfrm>
          <a:prstGeom prst="rect">
            <a:avLst/>
          </a:prstGeom>
          <a:noFill/>
        </p:spPr>
        <p:txBody>
          <a:bodyPr wrap="square" rtlCol="0">
            <a:spAutoFit/>
          </a:bodyPr>
          <a:lstStyle/>
          <a:p>
            <a:pPr marL="0" indent="0">
              <a:buFont typeface="Arial" panose="020B0604020202020204" pitchFamily="34" charset="0"/>
              <a:buNone/>
            </a:pPr>
            <a:r>
              <a:rPr lang="de-DE" b="1" dirty="0"/>
              <a:t>Die Aktive Sonne: Ein Dynamischer Stern (4)</a:t>
            </a:r>
          </a:p>
          <a:p>
            <a:r>
              <a:rPr lang="de-AT" b="1" dirty="0"/>
              <a:t>Temperaturen auf der Sonne:</a:t>
            </a:r>
          </a:p>
          <a:p>
            <a:pPr marL="0" indent="0">
              <a:buFont typeface="Arial" panose="020B0604020202020204" pitchFamily="34" charset="0"/>
              <a:buNone/>
            </a:pPr>
            <a:endParaRPr lang="de-DE" b="1" dirty="0"/>
          </a:p>
          <a:p>
            <a:pPr marL="285750" indent="-285750">
              <a:buFont typeface="Arial" panose="020B0604020202020204" pitchFamily="34" charset="0"/>
              <a:buChar char="•"/>
            </a:pPr>
            <a:r>
              <a:rPr lang="de-DE" b="1" dirty="0"/>
              <a:t>Kern:</a:t>
            </a:r>
            <a:r>
              <a:rPr lang="de-DE" dirty="0"/>
              <a:t> Ca. 15 Millionen Kelvin (K) - hier finden die Kernfusionsprozesse statt.</a:t>
            </a:r>
            <a:endParaRPr lang="de-DE" b="1" dirty="0"/>
          </a:p>
          <a:p>
            <a:pPr marL="285750" indent="-285750">
              <a:buFont typeface="Arial" panose="020B0604020202020204" pitchFamily="34" charset="0"/>
              <a:buChar char="•"/>
            </a:pPr>
            <a:endParaRPr lang="de-DE" b="1" dirty="0"/>
          </a:p>
          <a:p>
            <a:pPr marL="285750" indent="-285750">
              <a:buFont typeface="Arial" panose="020B0604020202020204" pitchFamily="34" charset="0"/>
              <a:buChar char="•"/>
            </a:pPr>
            <a:r>
              <a:rPr lang="de-DE" b="1" dirty="0"/>
              <a:t>Photosphäre (Oberfläche):</a:t>
            </a:r>
            <a:r>
              <a:rPr lang="de-DE" dirty="0"/>
              <a:t> Ca. 5.800 K - die sichtbare Oberfläche der Sonne.</a:t>
            </a:r>
            <a:endParaRPr lang="de-DE" b="1" dirty="0"/>
          </a:p>
          <a:p>
            <a:pPr marL="285750" indent="-285750">
              <a:buFont typeface="Arial" panose="020B0604020202020204" pitchFamily="34" charset="0"/>
              <a:buChar char="•"/>
            </a:pPr>
            <a:endParaRPr lang="de-DE" b="1" dirty="0"/>
          </a:p>
          <a:p>
            <a:pPr marL="285750" indent="-285750">
              <a:buFont typeface="Arial" panose="020B0604020202020204" pitchFamily="34" charset="0"/>
              <a:buChar char="•"/>
            </a:pPr>
            <a:r>
              <a:rPr lang="de-DE" b="1" dirty="0"/>
              <a:t>Sonnenflecken:</a:t>
            </a:r>
            <a:r>
              <a:rPr lang="de-DE" dirty="0"/>
              <a:t> Ca. 1.500 K kühler als die umgebende Photosphäre.</a:t>
            </a:r>
            <a:endParaRPr lang="de-DE" b="1" dirty="0"/>
          </a:p>
          <a:p>
            <a:pPr marL="285750" indent="-285750">
              <a:buFont typeface="Arial" panose="020B0604020202020204" pitchFamily="34" charset="0"/>
              <a:buChar char="•"/>
            </a:pPr>
            <a:endParaRPr lang="de-DE" b="1" dirty="0"/>
          </a:p>
          <a:p>
            <a:pPr marL="285750" indent="-285750">
              <a:buFont typeface="Arial" panose="020B0604020202020204" pitchFamily="34" charset="0"/>
              <a:buChar char="•"/>
            </a:pPr>
            <a:r>
              <a:rPr lang="de-DE" b="1" dirty="0"/>
              <a:t>Korona (äußere Atmosphäre):</a:t>
            </a:r>
            <a:r>
              <a:rPr lang="de-DE" dirty="0"/>
              <a:t> Millionen von Kelvin - ein noch nicht vollständig verstandenes Phänomen, wie die äußere Atmosphäre heißer sein kann als die Oberfläche.</a:t>
            </a:r>
          </a:p>
        </p:txBody>
      </p:sp>
      <p:pic>
        <p:nvPicPr>
          <p:cNvPr id="10" name="Grafik 9" descr="Ein Bild, das Grafiken, Logo, Schrift, Design enthält.&#10;&#10;KI-generierte Inhalte können fehlerhaft sein.">
            <a:extLst>
              <a:ext uri="{FF2B5EF4-FFF2-40B4-BE49-F238E27FC236}">
                <a16:creationId xmlns:a16="http://schemas.microsoft.com/office/drawing/2014/main" id="{DD771ACF-DAF4-F2C8-0173-134DDFCA99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spTree>
    <p:extLst>
      <p:ext uri="{BB962C8B-B14F-4D97-AF65-F5344CB8AC3E}">
        <p14:creationId xmlns:p14="http://schemas.microsoft.com/office/powerpoint/2010/main" val="2149427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EAAA74-10C2-5DFA-2431-47D46B406057}"/>
            </a:ext>
          </a:extLst>
        </p:cNvPr>
        <p:cNvGrpSpPr/>
        <p:nvPr/>
      </p:nvGrpSpPr>
      <p:grpSpPr>
        <a:xfrm>
          <a:off x="0" y="0"/>
          <a:ext cx="0" cy="0"/>
          <a:chOff x="0" y="0"/>
          <a:chExt cx="0" cy="0"/>
        </a:xfrm>
      </p:grpSpPr>
      <p:sp>
        <p:nvSpPr>
          <p:cNvPr id="2" name="Datumsplatzhalter 3">
            <a:extLst>
              <a:ext uri="{FF2B5EF4-FFF2-40B4-BE49-F238E27FC236}">
                <a16:creationId xmlns:a16="http://schemas.microsoft.com/office/drawing/2014/main" id="{7A5106D3-4880-9FFD-C9D1-41211E1ABF3B}"/>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A17E7613-14D4-62CB-B389-8AB752BEF940}"/>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8326EDDA-5403-2CA1-4AB3-646F981C48FB}"/>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39</a:t>
            </a:fld>
            <a:endParaRPr lang="de-AT" dirty="0"/>
          </a:p>
        </p:txBody>
      </p:sp>
      <p:sp>
        <p:nvSpPr>
          <p:cNvPr id="6" name="Textfeld 5">
            <a:extLst>
              <a:ext uri="{FF2B5EF4-FFF2-40B4-BE49-F238E27FC236}">
                <a16:creationId xmlns:a16="http://schemas.microsoft.com/office/drawing/2014/main" id="{2D8B5737-F388-025F-061F-60E58EC093F1}"/>
              </a:ext>
            </a:extLst>
          </p:cNvPr>
          <p:cNvSpPr txBox="1"/>
          <p:nvPr/>
        </p:nvSpPr>
        <p:spPr>
          <a:xfrm>
            <a:off x="388189" y="1475714"/>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Sonne</a:t>
            </a:r>
            <a:endParaRPr lang="de-AT" sz="2400" b="0" dirty="0"/>
          </a:p>
        </p:txBody>
      </p:sp>
      <p:sp>
        <p:nvSpPr>
          <p:cNvPr id="7" name="Textfeld 6">
            <a:extLst>
              <a:ext uri="{FF2B5EF4-FFF2-40B4-BE49-F238E27FC236}">
                <a16:creationId xmlns:a16="http://schemas.microsoft.com/office/drawing/2014/main" id="{F0E00DB2-540A-ADBF-9659-5E32FF2FB438}"/>
              </a:ext>
            </a:extLst>
          </p:cNvPr>
          <p:cNvSpPr txBox="1"/>
          <p:nvPr/>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8" name="Textfeld 7">
            <a:extLst>
              <a:ext uri="{FF2B5EF4-FFF2-40B4-BE49-F238E27FC236}">
                <a16:creationId xmlns:a16="http://schemas.microsoft.com/office/drawing/2014/main" id="{D7873145-00DF-937C-AD1C-BF635E46C84B}"/>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Astrophysik</a:t>
            </a:r>
          </a:p>
          <a:p>
            <a:endParaRPr lang="de-AT" dirty="0"/>
          </a:p>
        </p:txBody>
      </p:sp>
      <p:sp>
        <p:nvSpPr>
          <p:cNvPr id="9" name="Textfeld 8">
            <a:extLst>
              <a:ext uri="{FF2B5EF4-FFF2-40B4-BE49-F238E27FC236}">
                <a16:creationId xmlns:a16="http://schemas.microsoft.com/office/drawing/2014/main" id="{ED7215D3-F36F-3357-E879-34ECE318A9B9}"/>
              </a:ext>
            </a:extLst>
          </p:cNvPr>
          <p:cNvSpPr txBox="1"/>
          <p:nvPr/>
        </p:nvSpPr>
        <p:spPr>
          <a:xfrm>
            <a:off x="388189" y="2020897"/>
            <a:ext cx="10594136" cy="3693319"/>
          </a:xfrm>
          <a:prstGeom prst="rect">
            <a:avLst/>
          </a:prstGeom>
          <a:noFill/>
        </p:spPr>
        <p:txBody>
          <a:bodyPr wrap="square" rtlCol="0">
            <a:spAutoFit/>
          </a:bodyPr>
          <a:lstStyle/>
          <a:p>
            <a:pPr marL="0" indent="0">
              <a:buFont typeface="Arial" panose="020B0604020202020204" pitchFamily="34" charset="0"/>
              <a:buNone/>
            </a:pPr>
            <a:r>
              <a:rPr lang="de-DE" b="1" dirty="0"/>
              <a:t>Die Aktive Sonne: Ein Dynamischer Stern (5)</a:t>
            </a:r>
          </a:p>
          <a:p>
            <a:r>
              <a:rPr lang="de-AT" b="1" dirty="0"/>
              <a:t>Auswirkungen auf die Erde:</a:t>
            </a:r>
            <a:endParaRPr lang="de-DE" b="1" dirty="0"/>
          </a:p>
          <a:p>
            <a:pPr marL="285750" indent="-285750">
              <a:buFont typeface="Arial" panose="020B0604020202020204" pitchFamily="34" charset="0"/>
              <a:buChar char="•"/>
            </a:pPr>
            <a:endParaRPr lang="de-DE" b="1" dirty="0"/>
          </a:p>
          <a:p>
            <a:pPr marL="285750" indent="-285750">
              <a:buFont typeface="Arial" panose="020B0604020202020204" pitchFamily="34" charset="0"/>
              <a:buChar char="•"/>
            </a:pPr>
            <a:endParaRPr lang="de-DE" b="1" dirty="0"/>
          </a:p>
          <a:p>
            <a:pPr marL="285750" indent="-285750">
              <a:buFont typeface="Arial" panose="020B0604020202020204" pitchFamily="34" charset="0"/>
              <a:buChar char="•"/>
            </a:pPr>
            <a:r>
              <a:rPr lang="de-DE" b="1" dirty="0"/>
              <a:t>Polarlichter (Aurora Borealis/Australis):</a:t>
            </a:r>
            <a:r>
              <a:rPr lang="de-DE" dirty="0"/>
              <a:t> Geomagnetische Stürme lenken geladene Teilchen des Sonnenwinds in die Erdatmosphäre, wo sie mit Gasatomen kollidieren und Licht aussenden.</a:t>
            </a:r>
            <a:endParaRPr lang="de-DE" b="1" dirty="0"/>
          </a:p>
          <a:p>
            <a:pPr marL="285750" indent="-285750">
              <a:buFont typeface="Arial" panose="020B0604020202020204" pitchFamily="34" charset="0"/>
              <a:buChar char="•"/>
            </a:pPr>
            <a:endParaRPr lang="de-DE" b="1" dirty="0"/>
          </a:p>
          <a:p>
            <a:pPr marL="285750" indent="-285750">
              <a:buFont typeface="Arial" panose="020B0604020202020204" pitchFamily="34" charset="0"/>
              <a:buChar char="•"/>
            </a:pPr>
            <a:r>
              <a:rPr lang="de-DE" b="1" dirty="0"/>
              <a:t>Geomagnetische Stürme:</a:t>
            </a:r>
            <a:r>
              <a:rPr lang="de-DE" dirty="0"/>
              <a:t> Können zu Störungen in Funkkommunikation, GPS-Systemen, Satellitenbetrieb und in extremen Fällen zu Ausfällen in Stromnetzen führen.</a:t>
            </a:r>
            <a:endParaRPr lang="de-DE" b="1" dirty="0"/>
          </a:p>
          <a:p>
            <a:pPr marL="285750" indent="-285750">
              <a:buFont typeface="Arial" panose="020B0604020202020204" pitchFamily="34" charset="0"/>
              <a:buChar char="•"/>
            </a:pPr>
            <a:endParaRPr lang="de-DE" b="1" dirty="0"/>
          </a:p>
          <a:p>
            <a:pPr marL="285750" indent="-285750">
              <a:buFont typeface="Arial" panose="020B0604020202020204" pitchFamily="34" charset="0"/>
              <a:buChar char="•"/>
            </a:pPr>
            <a:r>
              <a:rPr lang="de-DE" b="1" dirty="0"/>
              <a:t>Weltraumwetter:</a:t>
            </a:r>
            <a:r>
              <a:rPr lang="de-DE" dirty="0"/>
              <a:t> Die Bedingungen im erdnahen Weltraum, die durch die Sonnenaktivität beeinflusst werden, sind ein wichtiges Forschungsfeld für den Schutz von Technologie und Astronauten.</a:t>
            </a:r>
            <a:endParaRPr lang="de-DE" b="1" dirty="0"/>
          </a:p>
          <a:p>
            <a:pPr marL="285750" indent="-285750">
              <a:buFont typeface="Arial" panose="020B0604020202020204" pitchFamily="34" charset="0"/>
              <a:buChar char="•"/>
            </a:pPr>
            <a:endParaRPr lang="de-DE" b="1" dirty="0"/>
          </a:p>
        </p:txBody>
      </p:sp>
      <p:pic>
        <p:nvPicPr>
          <p:cNvPr id="10" name="Grafik 9" descr="Ein Bild, das Grafiken, Logo, Schrift, Design enthält.&#10;&#10;KI-generierte Inhalte können fehlerhaft sein.">
            <a:extLst>
              <a:ext uri="{FF2B5EF4-FFF2-40B4-BE49-F238E27FC236}">
                <a16:creationId xmlns:a16="http://schemas.microsoft.com/office/drawing/2014/main" id="{A1842B41-5FD0-C406-CACA-E4B42E6413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spTree>
    <p:extLst>
      <p:ext uri="{BB962C8B-B14F-4D97-AF65-F5344CB8AC3E}">
        <p14:creationId xmlns:p14="http://schemas.microsoft.com/office/powerpoint/2010/main" val="30000331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04418B4C-1657-7E93-ADD3-04563B5441D2}"/>
              </a:ext>
            </a:extLst>
          </p:cNvPr>
          <p:cNvPicPr>
            <a:picLocks noChangeAspect="1"/>
          </p:cNvPicPr>
          <p:nvPr/>
        </p:nvPicPr>
        <p:blipFill>
          <a:blip r:embed="rId2"/>
          <a:stretch>
            <a:fillRect/>
          </a:stretch>
        </p:blipFill>
        <p:spPr>
          <a:xfrm>
            <a:off x="100825" y="-662380"/>
            <a:ext cx="9482769" cy="7984234"/>
          </a:xfrm>
          <a:prstGeom prst="rect">
            <a:avLst/>
          </a:prstGeom>
        </p:spPr>
      </p:pic>
      <p:pic>
        <p:nvPicPr>
          <p:cNvPr id="11" name="Grafik 10">
            <a:extLst>
              <a:ext uri="{FF2B5EF4-FFF2-40B4-BE49-F238E27FC236}">
                <a16:creationId xmlns:a16="http://schemas.microsoft.com/office/drawing/2014/main" id="{5E90D63A-9B84-4F20-8360-978756F3C0E3}"/>
              </a:ext>
            </a:extLst>
          </p:cNvPr>
          <p:cNvPicPr>
            <a:picLocks noChangeAspect="1"/>
          </p:cNvPicPr>
          <p:nvPr/>
        </p:nvPicPr>
        <p:blipFill>
          <a:blip r:embed="rId3"/>
          <a:stretch>
            <a:fillRect/>
          </a:stretch>
        </p:blipFill>
        <p:spPr>
          <a:xfrm>
            <a:off x="7514783" y="1910003"/>
            <a:ext cx="4514850" cy="2257425"/>
          </a:xfrm>
          <a:prstGeom prst="rect">
            <a:avLst/>
          </a:prstGeom>
        </p:spPr>
      </p:pic>
      <p:sp>
        <p:nvSpPr>
          <p:cNvPr id="2" name="Textfeld 1">
            <a:extLst>
              <a:ext uri="{FF2B5EF4-FFF2-40B4-BE49-F238E27FC236}">
                <a16:creationId xmlns:a16="http://schemas.microsoft.com/office/drawing/2014/main" id="{58B7908E-F9BF-6765-1C90-019D63332713}"/>
              </a:ext>
            </a:extLst>
          </p:cNvPr>
          <p:cNvSpPr txBox="1"/>
          <p:nvPr/>
        </p:nvSpPr>
        <p:spPr>
          <a:xfrm>
            <a:off x="838200" y="1603193"/>
            <a:ext cx="759124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2400" dirty="0">
                <a:solidFill>
                  <a:srgbClr val="FFFF00"/>
                </a:solidFill>
              </a:rPr>
              <a:t>Der Mond - Unser Begleiter</a:t>
            </a:r>
            <a:endParaRPr lang="de-DE" sz="2400" b="1" dirty="0">
              <a:solidFill>
                <a:srgbClr val="FFFF00"/>
              </a:solidFill>
              <a:effectLst/>
              <a:latin typeface="Verdana" panose="020B0604030504040204" pitchFamily="34" charset="0"/>
              <a:ea typeface="Times New Roman" panose="02020603050405020304" pitchFamily="18" charset="0"/>
              <a:cs typeface="Arial" panose="020B0604020202020204" pitchFamily="34" charset="0"/>
            </a:endParaRPr>
          </a:p>
        </p:txBody>
      </p:sp>
      <p:sp>
        <p:nvSpPr>
          <p:cNvPr id="3" name="Textfeld 2">
            <a:extLst>
              <a:ext uri="{FF2B5EF4-FFF2-40B4-BE49-F238E27FC236}">
                <a16:creationId xmlns:a16="http://schemas.microsoft.com/office/drawing/2014/main" id="{D0EB6604-683D-1553-9F15-9EBCD26170FA}"/>
              </a:ext>
            </a:extLst>
          </p:cNvPr>
          <p:cNvSpPr txBox="1"/>
          <p:nvPr/>
        </p:nvSpPr>
        <p:spPr>
          <a:xfrm>
            <a:off x="376505" y="662324"/>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4" name="Textfeld 3">
            <a:extLst>
              <a:ext uri="{FF2B5EF4-FFF2-40B4-BE49-F238E27FC236}">
                <a16:creationId xmlns:a16="http://schemas.microsoft.com/office/drawing/2014/main" id="{71AF8F64-0465-293C-9FED-E29746765462}"/>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solidFill>
                  <a:srgbClr val="FF0000"/>
                </a:solidFill>
              </a:rPr>
              <a:t>Beobachtbare Objekte am Himmel</a:t>
            </a:r>
          </a:p>
          <a:p>
            <a:endParaRPr lang="de-AT" dirty="0"/>
          </a:p>
        </p:txBody>
      </p:sp>
      <p:sp>
        <p:nvSpPr>
          <p:cNvPr id="5" name="Textfeld 4">
            <a:extLst>
              <a:ext uri="{FF2B5EF4-FFF2-40B4-BE49-F238E27FC236}">
                <a16:creationId xmlns:a16="http://schemas.microsoft.com/office/drawing/2014/main" id="{F3261E56-3431-8FFA-413C-334A0E1B6753}"/>
              </a:ext>
            </a:extLst>
          </p:cNvPr>
          <p:cNvSpPr txBox="1"/>
          <p:nvPr/>
        </p:nvSpPr>
        <p:spPr>
          <a:xfrm>
            <a:off x="433655" y="2145914"/>
            <a:ext cx="8333117" cy="4339650"/>
          </a:xfrm>
          <a:prstGeom prst="rect">
            <a:avLst/>
          </a:prstGeom>
          <a:noFill/>
        </p:spPr>
        <p:txBody>
          <a:bodyPr wrap="square" rtlCol="0">
            <a:spAutoFit/>
          </a:bodyPr>
          <a:lstStyle/>
          <a:p>
            <a:pPr marL="0" indent="0">
              <a:buFont typeface="Arial" panose="020B0604020202020204" pitchFamily="34" charset="0"/>
              <a:buNone/>
            </a:pPr>
            <a:r>
              <a:rPr lang="de-DE" sz="2000" dirty="0">
                <a:solidFill>
                  <a:srgbClr val="FFC000"/>
                </a:solidFill>
              </a:rPr>
              <a:t>Ein Mond ist ein natürlicher Satellit</a:t>
            </a:r>
          </a:p>
          <a:p>
            <a:pPr marL="0" indent="0">
              <a:buFont typeface="Arial" panose="020B0604020202020204" pitchFamily="34" charset="0"/>
              <a:buNone/>
            </a:pPr>
            <a:endParaRPr lang="de-DE" sz="2000" b="1" dirty="0"/>
          </a:p>
          <a:p>
            <a:pPr marL="0" indent="0">
              <a:buFont typeface="Arial" panose="020B0604020202020204" pitchFamily="34" charset="0"/>
              <a:buNone/>
            </a:pPr>
            <a:r>
              <a:rPr lang="de-DE" sz="2000" b="1" dirty="0">
                <a:solidFill>
                  <a:srgbClr val="FFFF00"/>
                </a:solidFill>
              </a:rPr>
              <a:t>Eine schematische Darstellung der Mondphasen</a:t>
            </a:r>
            <a:endParaRPr lang="de-DE" b="1" dirty="0">
              <a:solidFill>
                <a:srgbClr val="FFFF00"/>
              </a:solidFill>
            </a:endParaRPr>
          </a:p>
          <a:p>
            <a:pPr marL="0" indent="0">
              <a:buFont typeface="Arial" panose="020B0604020202020204" pitchFamily="34" charset="0"/>
              <a:buNone/>
            </a:pPr>
            <a:endParaRPr lang="de-AT" dirty="0">
              <a:solidFill>
                <a:srgbClr val="FFFF00"/>
              </a:solidFill>
            </a:endParaRPr>
          </a:p>
          <a:p>
            <a:pPr marL="285750" indent="-285750">
              <a:buFont typeface="Arial" panose="020B0604020202020204" pitchFamily="34" charset="0"/>
              <a:buChar char="•"/>
            </a:pPr>
            <a:r>
              <a:rPr lang="de-DE" b="1" dirty="0">
                <a:solidFill>
                  <a:srgbClr val="FFFF00"/>
                </a:solidFill>
              </a:rPr>
              <a:t>Neumond:</a:t>
            </a:r>
            <a:r>
              <a:rPr lang="de-DE" dirty="0">
                <a:solidFill>
                  <a:srgbClr val="FFFF00"/>
                </a:solidFill>
              </a:rPr>
              <a:t> Mond steht zwischen Erde und Sonne, uns zugewandte </a:t>
            </a:r>
          </a:p>
          <a:p>
            <a:pPr marL="285750" indent="-285750">
              <a:buFont typeface="Arial" panose="020B0604020202020204" pitchFamily="34" charset="0"/>
              <a:buChar char="•"/>
            </a:pPr>
            <a:r>
              <a:rPr lang="de-DE" dirty="0">
                <a:solidFill>
                  <a:srgbClr val="FFFF00"/>
                </a:solidFill>
              </a:rPr>
              <a:t>Seite unbeleuchtet.</a:t>
            </a:r>
          </a:p>
          <a:p>
            <a:pPr marL="285750" indent="-285750">
              <a:buFont typeface="Arial" panose="020B0604020202020204" pitchFamily="34" charset="0"/>
              <a:buChar char="•"/>
            </a:pPr>
            <a:endParaRPr lang="de-DE" dirty="0">
              <a:solidFill>
                <a:srgbClr val="FFFF00"/>
              </a:solidFill>
            </a:endParaRPr>
          </a:p>
          <a:p>
            <a:pPr marL="285750" indent="-285750">
              <a:buFont typeface="Arial" panose="020B0604020202020204" pitchFamily="34" charset="0"/>
              <a:buChar char="•"/>
            </a:pPr>
            <a:r>
              <a:rPr lang="de-DE" b="1" dirty="0">
                <a:solidFill>
                  <a:srgbClr val="FFFF00"/>
                </a:solidFill>
              </a:rPr>
              <a:t>1. Viertel:</a:t>
            </a:r>
            <a:r>
              <a:rPr lang="de-DE" dirty="0">
                <a:solidFill>
                  <a:srgbClr val="FFFF00"/>
                </a:solidFill>
              </a:rPr>
              <a:t> Rechte Hälfte des Mondes beleuchtet.</a:t>
            </a:r>
          </a:p>
          <a:p>
            <a:pPr marL="285750" indent="-285750">
              <a:buFont typeface="Arial" panose="020B0604020202020204" pitchFamily="34" charset="0"/>
              <a:buChar char="•"/>
            </a:pPr>
            <a:endParaRPr lang="de-DE" dirty="0">
              <a:solidFill>
                <a:srgbClr val="FFFF00"/>
              </a:solidFill>
            </a:endParaRPr>
          </a:p>
          <a:p>
            <a:pPr marL="285750" indent="-285750">
              <a:buFont typeface="Arial" panose="020B0604020202020204" pitchFamily="34" charset="0"/>
              <a:buChar char="•"/>
            </a:pPr>
            <a:r>
              <a:rPr lang="de-DE" b="1" dirty="0">
                <a:solidFill>
                  <a:srgbClr val="FFFF00"/>
                </a:solidFill>
              </a:rPr>
              <a:t>Vollmond:</a:t>
            </a:r>
            <a:r>
              <a:rPr lang="de-DE" dirty="0">
                <a:solidFill>
                  <a:srgbClr val="FFFF00"/>
                </a:solidFill>
              </a:rPr>
              <a:t> Erde steht zwischen Sonne und Mond, uns zugewandte Seite voll beleuchtet.</a:t>
            </a:r>
          </a:p>
          <a:p>
            <a:pPr marL="285750" indent="-285750">
              <a:buFont typeface="Arial" panose="020B0604020202020204" pitchFamily="34" charset="0"/>
              <a:buChar char="•"/>
            </a:pPr>
            <a:endParaRPr lang="de-DE" dirty="0">
              <a:solidFill>
                <a:srgbClr val="FFFF00"/>
              </a:solidFill>
            </a:endParaRPr>
          </a:p>
          <a:p>
            <a:pPr marL="285750" indent="-285750">
              <a:buFont typeface="Arial" panose="020B0604020202020204" pitchFamily="34" charset="0"/>
              <a:buChar char="•"/>
            </a:pPr>
            <a:r>
              <a:rPr lang="de-DE" b="1" dirty="0">
                <a:solidFill>
                  <a:srgbClr val="FFFF00"/>
                </a:solidFill>
              </a:rPr>
              <a:t>Letztes Viertel:</a:t>
            </a:r>
            <a:r>
              <a:rPr lang="de-DE" dirty="0">
                <a:solidFill>
                  <a:srgbClr val="FFFF00"/>
                </a:solidFill>
              </a:rPr>
              <a:t> Linke Hälfte des Mondes beleuchtet.</a:t>
            </a:r>
          </a:p>
          <a:p>
            <a:pPr marL="0" indent="0">
              <a:buFont typeface="Arial" panose="020B0604020202020204" pitchFamily="34" charset="0"/>
              <a:buNone/>
            </a:pPr>
            <a:endParaRPr lang="de-AT" dirty="0">
              <a:solidFill>
                <a:srgbClr val="FFFF00"/>
              </a:solidFill>
            </a:endParaRPr>
          </a:p>
          <a:p>
            <a:pPr marL="285750" indent="-285750">
              <a:buFont typeface="Arial" panose="020B0604020202020204" pitchFamily="34" charset="0"/>
              <a:buChar char="•"/>
            </a:pPr>
            <a:endParaRPr lang="de-AT" dirty="0"/>
          </a:p>
        </p:txBody>
      </p:sp>
      <p:pic>
        <p:nvPicPr>
          <p:cNvPr id="6" name="Grafik 5" descr="Ein Bild, das Grafiken, Logo, Schrift, Design enthält.&#10;&#10;KI-generierte Inhalte können fehlerhaft sein.">
            <a:extLst>
              <a:ext uri="{FF2B5EF4-FFF2-40B4-BE49-F238E27FC236}">
                <a16:creationId xmlns:a16="http://schemas.microsoft.com/office/drawing/2014/main" id="{3F6116C9-EE23-058B-7416-8E0DD533A0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sp>
        <p:nvSpPr>
          <p:cNvPr id="7" name="Datumsplatzhalter 3">
            <a:extLst>
              <a:ext uri="{FF2B5EF4-FFF2-40B4-BE49-F238E27FC236}">
                <a16:creationId xmlns:a16="http://schemas.microsoft.com/office/drawing/2014/main" id="{43598773-2F16-6EAB-2115-B08D93A9CCD9}"/>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8" name="Fußzeilenplatzhalter 4">
            <a:extLst>
              <a:ext uri="{FF2B5EF4-FFF2-40B4-BE49-F238E27FC236}">
                <a16:creationId xmlns:a16="http://schemas.microsoft.com/office/drawing/2014/main" id="{E18A5D23-E2F3-3A19-6B18-F2934F439FAC}"/>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9" name="Foliennummernplatzhalter 5">
            <a:extLst>
              <a:ext uri="{FF2B5EF4-FFF2-40B4-BE49-F238E27FC236}">
                <a16:creationId xmlns:a16="http://schemas.microsoft.com/office/drawing/2014/main" id="{24CE3B6D-BDD7-E11F-BE3E-9C4E3B0F4DFF}"/>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4</a:t>
            </a:fld>
            <a:endParaRPr lang="de-AT" dirty="0"/>
          </a:p>
        </p:txBody>
      </p:sp>
    </p:spTree>
    <p:extLst>
      <p:ext uri="{BB962C8B-B14F-4D97-AF65-F5344CB8AC3E}">
        <p14:creationId xmlns:p14="http://schemas.microsoft.com/office/powerpoint/2010/main" val="6637112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CD1E519B-0C55-D5CB-E33C-E6725F159F5A}"/>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8C4C04F4-D1DA-6761-CE63-6CD2790099CF}"/>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4010108B-705C-F390-E630-C8D5FBD08D4A}"/>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40</a:t>
            </a:fld>
            <a:endParaRPr lang="de-AT" dirty="0"/>
          </a:p>
        </p:txBody>
      </p:sp>
      <p:sp>
        <p:nvSpPr>
          <p:cNvPr id="6" name="Textfeld 5">
            <a:extLst>
              <a:ext uri="{FF2B5EF4-FFF2-40B4-BE49-F238E27FC236}">
                <a16:creationId xmlns:a16="http://schemas.microsoft.com/office/drawing/2014/main" id="{5DE93F01-CCD7-9665-31AD-D7365581EA23}"/>
              </a:ext>
            </a:extLst>
          </p:cNvPr>
          <p:cNvSpPr txBox="1"/>
          <p:nvPr/>
        </p:nvSpPr>
        <p:spPr>
          <a:xfrm>
            <a:off x="473914" y="1361008"/>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Mond</a:t>
            </a:r>
            <a:endParaRPr lang="de-AT" sz="2400" b="0" dirty="0"/>
          </a:p>
        </p:txBody>
      </p:sp>
      <p:sp>
        <p:nvSpPr>
          <p:cNvPr id="7" name="Textfeld 6">
            <a:extLst>
              <a:ext uri="{FF2B5EF4-FFF2-40B4-BE49-F238E27FC236}">
                <a16:creationId xmlns:a16="http://schemas.microsoft.com/office/drawing/2014/main" id="{F156CE1B-EAD9-631B-88BE-350827BA026C}"/>
              </a:ext>
            </a:extLst>
          </p:cNvPr>
          <p:cNvSpPr txBox="1"/>
          <p:nvPr/>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8" name="Textfeld 7">
            <a:extLst>
              <a:ext uri="{FF2B5EF4-FFF2-40B4-BE49-F238E27FC236}">
                <a16:creationId xmlns:a16="http://schemas.microsoft.com/office/drawing/2014/main" id="{91B0C359-7A74-0749-0C07-E057676D40FE}"/>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Astrophysik</a:t>
            </a:r>
          </a:p>
          <a:p>
            <a:endParaRPr lang="de-AT" dirty="0"/>
          </a:p>
        </p:txBody>
      </p:sp>
      <p:sp>
        <p:nvSpPr>
          <p:cNvPr id="9" name="Textfeld 8">
            <a:extLst>
              <a:ext uri="{FF2B5EF4-FFF2-40B4-BE49-F238E27FC236}">
                <a16:creationId xmlns:a16="http://schemas.microsoft.com/office/drawing/2014/main" id="{71E71317-4933-1DA4-9BCD-31CBD1934BFC}"/>
              </a:ext>
            </a:extLst>
          </p:cNvPr>
          <p:cNvSpPr txBox="1"/>
          <p:nvPr/>
        </p:nvSpPr>
        <p:spPr>
          <a:xfrm>
            <a:off x="388189" y="2035750"/>
            <a:ext cx="8333117" cy="2585323"/>
          </a:xfrm>
          <a:prstGeom prst="rect">
            <a:avLst/>
          </a:prstGeom>
          <a:noFill/>
        </p:spPr>
        <p:txBody>
          <a:bodyPr wrap="square" rtlCol="0">
            <a:spAutoFit/>
          </a:bodyPr>
          <a:lstStyle/>
          <a:p>
            <a:r>
              <a:rPr lang="de-DE" b="1" dirty="0"/>
              <a:t>Unser Trabant - Der Mond: Ein faszinierender Begleiter (1)</a:t>
            </a:r>
          </a:p>
          <a:p>
            <a:endParaRPr lang="de-DE" b="0" dirty="0"/>
          </a:p>
          <a:p>
            <a:endParaRPr lang="de-DE" b="0" dirty="0"/>
          </a:p>
          <a:p>
            <a:pPr marL="285750" indent="-285750">
              <a:buFont typeface="Arial" panose="020B0604020202020204" pitchFamily="34" charset="0"/>
              <a:buChar char="•"/>
            </a:pPr>
            <a:r>
              <a:rPr lang="de-DE" dirty="0"/>
              <a:t>Der Mond ist der einzige natürliche Satellit der Erde und der uns am nächsten gelegene Himmelskörper.</a:t>
            </a:r>
            <a:br>
              <a:rPr lang="de-DE" b="0" dirty="0"/>
            </a:br>
            <a:endParaRPr lang="de-DE" b="0" dirty="0"/>
          </a:p>
          <a:p>
            <a:pPr marL="285750" indent="-285750">
              <a:buFont typeface="Arial" panose="020B0604020202020204" pitchFamily="34" charset="0"/>
              <a:buChar char="•"/>
            </a:pPr>
            <a:r>
              <a:rPr lang="de-DE" dirty="0"/>
              <a:t>Er beeinflusst die Erde auf vielfältige Weise und fasziniert die Menschheit seit jeher.</a:t>
            </a:r>
            <a:endParaRPr lang="de-DE" b="0" dirty="0"/>
          </a:p>
          <a:p>
            <a:pPr marL="0" indent="0">
              <a:buFont typeface="Arial" panose="020B0604020202020204" pitchFamily="34" charset="0"/>
              <a:buNone/>
            </a:pPr>
            <a:endParaRPr lang="de-DE" b="1" dirty="0"/>
          </a:p>
        </p:txBody>
      </p:sp>
      <p:pic>
        <p:nvPicPr>
          <p:cNvPr id="10" name="Grafik 9" descr="Ein Bild, das Grafiken, Logo, Schrift, Design enthält.&#10;&#10;KI-generierte Inhalte können fehlerhaft sein.">
            <a:extLst>
              <a:ext uri="{FF2B5EF4-FFF2-40B4-BE49-F238E27FC236}">
                <a16:creationId xmlns:a16="http://schemas.microsoft.com/office/drawing/2014/main" id="{C71F3BEA-A1B4-32B7-E39A-A50B791403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spTree>
    <p:extLst>
      <p:ext uri="{BB962C8B-B14F-4D97-AF65-F5344CB8AC3E}">
        <p14:creationId xmlns:p14="http://schemas.microsoft.com/office/powerpoint/2010/main" val="42154372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1F2982-BFBA-E5EA-5BC5-E4A26A10FFF0}"/>
            </a:ext>
          </a:extLst>
        </p:cNvPr>
        <p:cNvGrpSpPr/>
        <p:nvPr/>
      </p:nvGrpSpPr>
      <p:grpSpPr>
        <a:xfrm>
          <a:off x="0" y="0"/>
          <a:ext cx="0" cy="0"/>
          <a:chOff x="0" y="0"/>
          <a:chExt cx="0" cy="0"/>
        </a:xfrm>
      </p:grpSpPr>
      <p:sp>
        <p:nvSpPr>
          <p:cNvPr id="2" name="Datumsplatzhalter 3">
            <a:extLst>
              <a:ext uri="{FF2B5EF4-FFF2-40B4-BE49-F238E27FC236}">
                <a16:creationId xmlns:a16="http://schemas.microsoft.com/office/drawing/2014/main" id="{4264C22B-0F45-EA7F-E99B-925758BBA3D8}"/>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6562ED53-3D2C-FD8D-7F14-5263D366FECA}"/>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EC50C81D-F3A6-365F-A0F3-035571CB191D}"/>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41</a:t>
            </a:fld>
            <a:endParaRPr lang="de-AT" dirty="0"/>
          </a:p>
        </p:txBody>
      </p:sp>
      <p:sp>
        <p:nvSpPr>
          <p:cNvPr id="6" name="Textfeld 5">
            <a:extLst>
              <a:ext uri="{FF2B5EF4-FFF2-40B4-BE49-F238E27FC236}">
                <a16:creationId xmlns:a16="http://schemas.microsoft.com/office/drawing/2014/main" id="{5D7CE8AD-0546-424B-126A-54C200A72333}"/>
              </a:ext>
            </a:extLst>
          </p:cNvPr>
          <p:cNvSpPr txBox="1"/>
          <p:nvPr/>
        </p:nvSpPr>
        <p:spPr>
          <a:xfrm>
            <a:off x="473914" y="1361008"/>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Mond</a:t>
            </a:r>
            <a:endParaRPr lang="de-AT" sz="2400" b="0" dirty="0"/>
          </a:p>
        </p:txBody>
      </p:sp>
      <p:sp>
        <p:nvSpPr>
          <p:cNvPr id="7" name="Textfeld 6">
            <a:extLst>
              <a:ext uri="{FF2B5EF4-FFF2-40B4-BE49-F238E27FC236}">
                <a16:creationId xmlns:a16="http://schemas.microsoft.com/office/drawing/2014/main" id="{8EF4B04F-F2F6-0186-60BC-B2F5B641A120}"/>
              </a:ext>
            </a:extLst>
          </p:cNvPr>
          <p:cNvSpPr txBox="1"/>
          <p:nvPr/>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8" name="Textfeld 7">
            <a:extLst>
              <a:ext uri="{FF2B5EF4-FFF2-40B4-BE49-F238E27FC236}">
                <a16:creationId xmlns:a16="http://schemas.microsoft.com/office/drawing/2014/main" id="{0EC0D94F-D313-5ACC-FAB2-23BCCDBB5B06}"/>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Astrophysik</a:t>
            </a:r>
          </a:p>
          <a:p>
            <a:endParaRPr lang="de-AT" dirty="0"/>
          </a:p>
        </p:txBody>
      </p:sp>
      <p:sp>
        <p:nvSpPr>
          <p:cNvPr id="9" name="Textfeld 8">
            <a:extLst>
              <a:ext uri="{FF2B5EF4-FFF2-40B4-BE49-F238E27FC236}">
                <a16:creationId xmlns:a16="http://schemas.microsoft.com/office/drawing/2014/main" id="{0E10DEAB-5763-F800-BF9A-FEC4531840CB}"/>
              </a:ext>
            </a:extLst>
          </p:cNvPr>
          <p:cNvSpPr txBox="1"/>
          <p:nvPr/>
        </p:nvSpPr>
        <p:spPr>
          <a:xfrm>
            <a:off x="388189" y="2035750"/>
            <a:ext cx="8333117" cy="3693319"/>
          </a:xfrm>
          <a:prstGeom prst="rect">
            <a:avLst/>
          </a:prstGeom>
          <a:noFill/>
        </p:spPr>
        <p:txBody>
          <a:bodyPr wrap="square" rtlCol="0">
            <a:spAutoFit/>
          </a:bodyPr>
          <a:lstStyle/>
          <a:p>
            <a:r>
              <a:rPr lang="de-DE" b="1" dirty="0"/>
              <a:t>Unser Trabant - Der Mond: Ein faszinierender Begleiter (2)</a:t>
            </a:r>
          </a:p>
          <a:p>
            <a:endParaRPr lang="de-DE" b="1" dirty="0"/>
          </a:p>
          <a:p>
            <a:r>
              <a:rPr lang="de-AT" b="1" dirty="0"/>
              <a:t>Gebundene Rotation:</a:t>
            </a:r>
            <a:endParaRPr lang="de-DE" b="1" dirty="0"/>
          </a:p>
          <a:p>
            <a:endParaRPr lang="de-DE" b="0" dirty="0"/>
          </a:p>
          <a:p>
            <a:endParaRPr lang="de-DE" b="0" dirty="0"/>
          </a:p>
          <a:p>
            <a:pPr marL="285750" indent="-285750">
              <a:buFont typeface="Arial" panose="020B0604020202020204" pitchFamily="34" charset="0"/>
              <a:buChar char="•"/>
            </a:pPr>
            <a:r>
              <a:rPr lang="de-DE" b="1" dirty="0"/>
              <a:t>Definition:</a:t>
            </a:r>
            <a:r>
              <a:rPr lang="de-DE" dirty="0"/>
              <a:t> Der Mond umkreist die Erde in etwa der gleichen Zeit, die er für eine vollständige Eigendrehung benötigt.</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r>
              <a:rPr lang="de-DE" b="1" dirty="0"/>
              <a:t>Folge:</a:t>
            </a:r>
            <a:r>
              <a:rPr lang="de-DE" dirty="0"/>
              <a:t> Dadurch wendet der Mond der Erde immer dieselbe Seite zu. Die "Rückseite" des Mondes ist von der Erde aus dauerhaft unsichtbar.</a:t>
            </a:r>
          </a:p>
          <a:p>
            <a:pPr marL="285750" indent="-285750">
              <a:buFont typeface="Arial" panose="020B0604020202020204" pitchFamily="34" charset="0"/>
              <a:buChar char="•"/>
            </a:pPr>
            <a:endParaRPr lang="de-DE" b="1" dirty="0"/>
          </a:p>
          <a:p>
            <a:pPr marL="285750" indent="-285750">
              <a:buFont typeface="Arial" panose="020B0604020202020204" pitchFamily="34" charset="0"/>
              <a:buChar char="•"/>
            </a:pPr>
            <a:r>
              <a:rPr lang="de-DE" b="1" dirty="0"/>
              <a:t>Ursache:</a:t>
            </a:r>
            <a:r>
              <a:rPr lang="de-DE" dirty="0"/>
              <a:t> Die Schwerkraft der Erde hat die Rotation des Mondes im Laufe der Milliarden von Jahren so verlangsamt und synchronisiert.</a:t>
            </a:r>
            <a:endParaRPr lang="de-DE" b="1" dirty="0"/>
          </a:p>
        </p:txBody>
      </p:sp>
      <p:pic>
        <p:nvPicPr>
          <p:cNvPr id="10" name="Grafik 9" descr="Ein Bild, das Grafiken, Logo, Schrift, Design enthält.&#10;&#10;KI-generierte Inhalte können fehlerhaft sein.">
            <a:extLst>
              <a:ext uri="{FF2B5EF4-FFF2-40B4-BE49-F238E27FC236}">
                <a16:creationId xmlns:a16="http://schemas.microsoft.com/office/drawing/2014/main" id="{F257CE1A-AA22-ECD0-2C55-C090BC4DBA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spTree>
    <p:extLst>
      <p:ext uri="{BB962C8B-B14F-4D97-AF65-F5344CB8AC3E}">
        <p14:creationId xmlns:p14="http://schemas.microsoft.com/office/powerpoint/2010/main" val="39664638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5F3811-B726-C67E-0F7D-D3278A2B4BAF}"/>
            </a:ext>
          </a:extLst>
        </p:cNvPr>
        <p:cNvGrpSpPr/>
        <p:nvPr/>
      </p:nvGrpSpPr>
      <p:grpSpPr>
        <a:xfrm>
          <a:off x="0" y="0"/>
          <a:ext cx="0" cy="0"/>
          <a:chOff x="0" y="0"/>
          <a:chExt cx="0" cy="0"/>
        </a:xfrm>
      </p:grpSpPr>
      <p:sp>
        <p:nvSpPr>
          <p:cNvPr id="2" name="Datumsplatzhalter 3">
            <a:extLst>
              <a:ext uri="{FF2B5EF4-FFF2-40B4-BE49-F238E27FC236}">
                <a16:creationId xmlns:a16="http://schemas.microsoft.com/office/drawing/2014/main" id="{EC55BECC-B197-ABD7-E2F1-1995D2B9F4AD}"/>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0E46E513-4404-C408-466E-4727F5B7B7DB}"/>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9796E1C8-55A7-2EAA-1E4F-CDA342D684A8}"/>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42</a:t>
            </a:fld>
            <a:endParaRPr lang="de-AT" dirty="0"/>
          </a:p>
        </p:txBody>
      </p:sp>
      <p:sp>
        <p:nvSpPr>
          <p:cNvPr id="6" name="Textfeld 5">
            <a:extLst>
              <a:ext uri="{FF2B5EF4-FFF2-40B4-BE49-F238E27FC236}">
                <a16:creationId xmlns:a16="http://schemas.microsoft.com/office/drawing/2014/main" id="{A9FA2A00-7BD5-3DBE-E0B4-91BED289C462}"/>
              </a:ext>
            </a:extLst>
          </p:cNvPr>
          <p:cNvSpPr txBox="1"/>
          <p:nvPr/>
        </p:nvSpPr>
        <p:spPr>
          <a:xfrm>
            <a:off x="473914" y="1361008"/>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Mond</a:t>
            </a:r>
            <a:endParaRPr lang="de-AT" sz="2400" b="0" dirty="0"/>
          </a:p>
        </p:txBody>
      </p:sp>
      <p:sp>
        <p:nvSpPr>
          <p:cNvPr id="7" name="Textfeld 6">
            <a:extLst>
              <a:ext uri="{FF2B5EF4-FFF2-40B4-BE49-F238E27FC236}">
                <a16:creationId xmlns:a16="http://schemas.microsoft.com/office/drawing/2014/main" id="{90E31308-1B85-70B0-DB93-F4D650983130}"/>
              </a:ext>
            </a:extLst>
          </p:cNvPr>
          <p:cNvSpPr txBox="1"/>
          <p:nvPr/>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8" name="Textfeld 7">
            <a:extLst>
              <a:ext uri="{FF2B5EF4-FFF2-40B4-BE49-F238E27FC236}">
                <a16:creationId xmlns:a16="http://schemas.microsoft.com/office/drawing/2014/main" id="{67A18BA6-8E91-FCB9-E4AE-98A838A34E00}"/>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Astrophysik</a:t>
            </a:r>
          </a:p>
          <a:p>
            <a:endParaRPr lang="de-AT" dirty="0"/>
          </a:p>
        </p:txBody>
      </p:sp>
      <p:sp>
        <p:nvSpPr>
          <p:cNvPr id="9" name="Textfeld 8">
            <a:extLst>
              <a:ext uri="{FF2B5EF4-FFF2-40B4-BE49-F238E27FC236}">
                <a16:creationId xmlns:a16="http://schemas.microsoft.com/office/drawing/2014/main" id="{712C5695-9A09-FFC5-D3BE-1D86B07E4B12}"/>
              </a:ext>
            </a:extLst>
          </p:cNvPr>
          <p:cNvSpPr txBox="1"/>
          <p:nvPr/>
        </p:nvSpPr>
        <p:spPr>
          <a:xfrm>
            <a:off x="388189" y="2035750"/>
            <a:ext cx="11060861" cy="4524315"/>
          </a:xfrm>
          <a:prstGeom prst="rect">
            <a:avLst/>
          </a:prstGeom>
          <a:noFill/>
        </p:spPr>
        <p:txBody>
          <a:bodyPr wrap="square" rtlCol="0">
            <a:spAutoFit/>
          </a:bodyPr>
          <a:lstStyle/>
          <a:p>
            <a:r>
              <a:rPr lang="de-DE" b="1" dirty="0"/>
              <a:t>Unser Trabant - Der Mond: Ein faszinierender Begleiter (3)</a:t>
            </a:r>
          </a:p>
          <a:p>
            <a:endParaRPr lang="de-DE" b="1" dirty="0"/>
          </a:p>
          <a:p>
            <a:r>
              <a:rPr lang="de-AT" b="1" dirty="0"/>
              <a:t>Libration:</a:t>
            </a:r>
            <a:endParaRPr lang="de-DE" b="1" dirty="0"/>
          </a:p>
          <a:p>
            <a:endParaRPr lang="de-DE" b="0" dirty="0"/>
          </a:p>
          <a:p>
            <a:pPr marL="285750" indent="-285750">
              <a:buFont typeface="Arial" panose="020B0604020202020204" pitchFamily="34" charset="0"/>
              <a:buChar char="•"/>
            </a:pPr>
            <a:r>
              <a:rPr lang="de-DE" b="1" dirty="0"/>
              <a:t>Definition:</a:t>
            </a:r>
            <a:r>
              <a:rPr lang="de-DE" dirty="0"/>
              <a:t> Eine scheinbare, langsame "Wiegebewegung" des Mondes in unserer Sichtlinie.</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r>
              <a:rPr lang="de-DE" b="1" dirty="0"/>
              <a:t>Elliptische Umlaufbahn:</a:t>
            </a:r>
            <a:r>
              <a:rPr lang="de-DE" dirty="0"/>
              <a:t> Die Geschwindigkeit des Mondes auf seiner elliptischen Bahn um die Erde ist nicht konstant. Seine Rotationsgeschwindigkeit ist jedoch nahezu konstant. Dadurch sehen wir mal etwas mehr von der einen, mal etwas mehr von der anderen "Seite".</a:t>
            </a:r>
          </a:p>
          <a:p>
            <a:endParaRPr lang="de-DE" b="1" dirty="0"/>
          </a:p>
          <a:p>
            <a:pPr marL="285750" indent="-285750">
              <a:buFont typeface="Arial" panose="020B0604020202020204" pitchFamily="34" charset="0"/>
              <a:buChar char="•"/>
            </a:pPr>
            <a:r>
              <a:rPr lang="de-DE" b="1" dirty="0"/>
              <a:t>Neigung der Mondachse:</a:t>
            </a:r>
            <a:r>
              <a:rPr lang="de-DE" dirty="0"/>
              <a:t> Die Rotationsachse des Mondes ist leicht gegenüber seiner Umlaufbahnebene geneigt, was uns erlaubt, leicht über die Pole hinwegzusehen.</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r>
              <a:rPr lang="de-DE" b="1" dirty="0"/>
              <a:t>Parallaxe:</a:t>
            </a:r>
            <a:r>
              <a:rPr lang="de-DE" dirty="0"/>
              <a:t> Die unterschiedliche Beobachtungsposition auf der Erdoberfläche führt zu geringfügigen Perspektivwechseln.</a:t>
            </a:r>
          </a:p>
          <a:p>
            <a:pPr marL="3486150" lvl="7" indent="-285750">
              <a:buFont typeface="Arial" panose="020B0604020202020204" pitchFamily="34" charset="0"/>
              <a:buChar char="•"/>
            </a:pPr>
            <a:endParaRPr lang="de-DE" dirty="0"/>
          </a:p>
        </p:txBody>
      </p:sp>
      <p:pic>
        <p:nvPicPr>
          <p:cNvPr id="10" name="Grafik 9" descr="Ein Bild, das Grafiken, Logo, Schrift, Design enthält.&#10;&#10;KI-generierte Inhalte können fehlerhaft sein.">
            <a:extLst>
              <a:ext uri="{FF2B5EF4-FFF2-40B4-BE49-F238E27FC236}">
                <a16:creationId xmlns:a16="http://schemas.microsoft.com/office/drawing/2014/main" id="{6E2C4943-C6B8-3EE5-5BA6-4708B3586F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pic>
        <p:nvPicPr>
          <p:cNvPr id="11" name="Grafik 10" descr="Ein Bild, das Natur, Astronomisches Objekt, Astronomisches Ereignis, Himmel enthält.&#10;&#10;KI-generierte Inhalte können fehlerhaft sein.">
            <a:extLst>
              <a:ext uri="{FF2B5EF4-FFF2-40B4-BE49-F238E27FC236}">
                <a16:creationId xmlns:a16="http://schemas.microsoft.com/office/drawing/2014/main" id="{3757C505-28F7-CF79-837C-DD66552BD7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02916" y="455757"/>
            <a:ext cx="2641084" cy="2400011"/>
          </a:xfrm>
          <a:prstGeom prst="rect">
            <a:avLst/>
          </a:prstGeom>
        </p:spPr>
      </p:pic>
    </p:spTree>
    <p:extLst>
      <p:ext uri="{BB962C8B-B14F-4D97-AF65-F5344CB8AC3E}">
        <p14:creationId xmlns:p14="http://schemas.microsoft.com/office/powerpoint/2010/main" val="336250344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506C306E-69C1-578B-0D37-B52414626E97}"/>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0041C12E-87B7-503D-C462-52C3F2E014A0}"/>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393B96BA-3E44-1B73-9EAF-F2D2C65E89D8}"/>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43</a:t>
            </a:fld>
            <a:endParaRPr lang="de-AT" dirty="0"/>
          </a:p>
        </p:txBody>
      </p:sp>
      <p:sp>
        <p:nvSpPr>
          <p:cNvPr id="5" name="Textfeld 4">
            <a:extLst>
              <a:ext uri="{FF2B5EF4-FFF2-40B4-BE49-F238E27FC236}">
                <a16:creationId xmlns:a16="http://schemas.microsoft.com/office/drawing/2014/main" id="{9BF4A146-952D-1BC1-E5E8-501D27A2D48A}"/>
              </a:ext>
            </a:extLst>
          </p:cNvPr>
          <p:cNvSpPr txBox="1"/>
          <p:nvPr/>
        </p:nvSpPr>
        <p:spPr>
          <a:xfrm>
            <a:off x="388188" y="1591840"/>
            <a:ext cx="8755811" cy="461665"/>
          </a:xfrm>
          <a:prstGeom prst="rect">
            <a:avLst/>
          </a:prstGeom>
          <a:noFill/>
        </p:spPr>
        <p:txBody>
          <a:bodyPr wrap="square" rtlCol="0">
            <a:spAutoFit/>
          </a:bodyPr>
          <a:lstStyle/>
          <a:p>
            <a:pPr marL="0" indent="0">
              <a:buFont typeface="Arial" panose="020B0604020202020204" pitchFamily="34" charset="0"/>
              <a:buNone/>
            </a:pPr>
            <a:r>
              <a:rPr lang="de-DE" sz="2400" dirty="0"/>
              <a:t>Folie: Kosmologie - Der Urknall: Der Beginn von Raum und Zeit (1)</a:t>
            </a:r>
            <a:endParaRPr lang="de-AT" sz="2400" b="0" dirty="0"/>
          </a:p>
        </p:txBody>
      </p:sp>
      <p:sp>
        <p:nvSpPr>
          <p:cNvPr id="6" name="Textfeld 5">
            <a:extLst>
              <a:ext uri="{FF2B5EF4-FFF2-40B4-BE49-F238E27FC236}">
                <a16:creationId xmlns:a16="http://schemas.microsoft.com/office/drawing/2014/main" id="{08C82511-A635-1CAD-E120-C55A6101F40C}"/>
              </a:ext>
            </a:extLst>
          </p:cNvPr>
          <p:cNvSpPr txBox="1"/>
          <p:nvPr/>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7" name="Textfeld 6">
            <a:extLst>
              <a:ext uri="{FF2B5EF4-FFF2-40B4-BE49-F238E27FC236}">
                <a16:creationId xmlns:a16="http://schemas.microsoft.com/office/drawing/2014/main" id="{571F0E5F-7F5B-384B-4676-8C3152FEA20A}"/>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Astrophysik</a:t>
            </a:r>
          </a:p>
          <a:p>
            <a:endParaRPr lang="de-AT" dirty="0"/>
          </a:p>
        </p:txBody>
      </p:sp>
      <p:sp>
        <p:nvSpPr>
          <p:cNvPr id="8" name="Textfeld 7">
            <a:extLst>
              <a:ext uri="{FF2B5EF4-FFF2-40B4-BE49-F238E27FC236}">
                <a16:creationId xmlns:a16="http://schemas.microsoft.com/office/drawing/2014/main" id="{4A2033DF-CEC7-D348-C8F9-187FDC660F71}"/>
              </a:ext>
            </a:extLst>
          </p:cNvPr>
          <p:cNvSpPr txBox="1"/>
          <p:nvPr/>
        </p:nvSpPr>
        <p:spPr>
          <a:xfrm>
            <a:off x="388189" y="2451248"/>
            <a:ext cx="8333117" cy="2308324"/>
          </a:xfrm>
          <a:prstGeom prst="rect">
            <a:avLst/>
          </a:prstGeom>
          <a:noFill/>
        </p:spPr>
        <p:txBody>
          <a:bodyPr wrap="square" rtlCol="0">
            <a:spAutoFit/>
          </a:bodyPr>
          <a:lstStyle/>
          <a:p>
            <a:pPr marL="0" indent="0">
              <a:buFont typeface="Arial" panose="020B0604020202020204" pitchFamily="34" charset="0"/>
              <a:buNone/>
            </a:pPr>
            <a:r>
              <a:rPr lang="de-AT" b="1" dirty="0"/>
              <a:t>Die Geburt unseres Universums</a:t>
            </a:r>
          </a:p>
          <a:p>
            <a:pPr marL="0" indent="0">
              <a:buFont typeface="Arial" panose="020B0604020202020204" pitchFamily="34" charset="0"/>
              <a:buNone/>
            </a:pPr>
            <a:endParaRPr lang="de-DE" b="0" dirty="0"/>
          </a:p>
          <a:p>
            <a:pPr marL="285750" indent="-285750">
              <a:buFont typeface="Arial" panose="020B0604020202020204" pitchFamily="34" charset="0"/>
              <a:buChar char="•"/>
            </a:pPr>
            <a:r>
              <a:rPr lang="de-DE" dirty="0"/>
              <a:t>Die Kosmologie ist die Wissenschaft von der Entstehung, Entwicklung und Struktur des Universums als Ganzes.</a:t>
            </a:r>
          </a:p>
          <a:p>
            <a:pPr marL="285750" indent="-285750">
              <a:buFont typeface="Arial" panose="020B0604020202020204" pitchFamily="34" charset="0"/>
              <a:buChar char="•"/>
            </a:pPr>
            <a:endParaRPr lang="de-DE" b="0" dirty="0"/>
          </a:p>
          <a:p>
            <a:pPr marL="285750" indent="-285750">
              <a:buFont typeface="Arial" panose="020B0604020202020204" pitchFamily="34" charset="0"/>
              <a:buChar char="•"/>
            </a:pPr>
            <a:r>
              <a:rPr lang="de-DE" dirty="0"/>
              <a:t>Das vorherrschende wissenschaftliche Modell für die Entstehung des Universums ist die </a:t>
            </a:r>
            <a:r>
              <a:rPr lang="de-DE" b="1" dirty="0"/>
              <a:t>Urknalltheorie (Big Bang Theory)</a:t>
            </a:r>
            <a:r>
              <a:rPr lang="de-DE" dirty="0"/>
              <a:t>.</a:t>
            </a:r>
            <a:br>
              <a:rPr lang="de-DE" b="0" dirty="0"/>
            </a:br>
            <a:endParaRPr lang="de-DE" b="0" dirty="0"/>
          </a:p>
        </p:txBody>
      </p:sp>
      <p:pic>
        <p:nvPicPr>
          <p:cNvPr id="9" name="Grafik 8" descr="Ein Bild, das Grafiken, Logo, Schrift, Design enthält.&#10;&#10;KI-generierte Inhalte können fehlerhaft sein.">
            <a:extLst>
              <a:ext uri="{FF2B5EF4-FFF2-40B4-BE49-F238E27FC236}">
                <a16:creationId xmlns:a16="http://schemas.microsoft.com/office/drawing/2014/main" id="{E5F6A476-064C-3ECC-FA0C-CEF2CF28ED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spTree>
    <p:extLst>
      <p:ext uri="{BB962C8B-B14F-4D97-AF65-F5344CB8AC3E}">
        <p14:creationId xmlns:p14="http://schemas.microsoft.com/office/powerpoint/2010/main" val="39549941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F9812A-1E38-14E6-A99E-DDB6185DD9B9}"/>
            </a:ext>
          </a:extLst>
        </p:cNvPr>
        <p:cNvGrpSpPr/>
        <p:nvPr/>
      </p:nvGrpSpPr>
      <p:grpSpPr>
        <a:xfrm>
          <a:off x="0" y="0"/>
          <a:ext cx="0" cy="0"/>
          <a:chOff x="0" y="0"/>
          <a:chExt cx="0" cy="0"/>
        </a:xfrm>
      </p:grpSpPr>
      <p:sp>
        <p:nvSpPr>
          <p:cNvPr id="2" name="Datumsplatzhalter 3">
            <a:extLst>
              <a:ext uri="{FF2B5EF4-FFF2-40B4-BE49-F238E27FC236}">
                <a16:creationId xmlns:a16="http://schemas.microsoft.com/office/drawing/2014/main" id="{38487A6E-D019-4C47-ABD0-46335E53DBE2}"/>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CAA3D9F9-81EF-BDF8-942F-143C1F7E672C}"/>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517C10F0-BC0E-0B20-DD44-C7D92E483827}"/>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44</a:t>
            </a:fld>
            <a:endParaRPr lang="de-AT" dirty="0"/>
          </a:p>
        </p:txBody>
      </p:sp>
      <p:sp>
        <p:nvSpPr>
          <p:cNvPr id="5" name="Textfeld 4">
            <a:extLst>
              <a:ext uri="{FF2B5EF4-FFF2-40B4-BE49-F238E27FC236}">
                <a16:creationId xmlns:a16="http://schemas.microsoft.com/office/drawing/2014/main" id="{8ED70682-4BDC-7D12-3950-34273B33FEE1}"/>
              </a:ext>
            </a:extLst>
          </p:cNvPr>
          <p:cNvSpPr txBox="1"/>
          <p:nvPr/>
        </p:nvSpPr>
        <p:spPr>
          <a:xfrm>
            <a:off x="388188" y="1591840"/>
            <a:ext cx="8755811" cy="461665"/>
          </a:xfrm>
          <a:prstGeom prst="rect">
            <a:avLst/>
          </a:prstGeom>
          <a:noFill/>
        </p:spPr>
        <p:txBody>
          <a:bodyPr wrap="square" rtlCol="0">
            <a:spAutoFit/>
          </a:bodyPr>
          <a:lstStyle/>
          <a:p>
            <a:pPr marL="0" indent="0">
              <a:buFont typeface="Arial" panose="020B0604020202020204" pitchFamily="34" charset="0"/>
              <a:buNone/>
            </a:pPr>
            <a:r>
              <a:rPr lang="de-DE" sz="2400" dirty="0"/>
              <a:t>Folie: Kosmologie - Der Urknall: Der Beginn von Raum und Zeit (2)</a:t>
            </a:r>
            <a:endParaRPr lang="de-AT" sz="2400" b="0" dirty="0"/>
          </a:p>
        </p:txBody>
      </p:sp>
      <p:sp>
        <p:nvSpPr>
          <p:cNvPr id="6" name="Textfeld 5">
            <a:extLst>
              <a:ext uri="{FF2B5EF4-FFF2-40B4-BE49-F238E27FC236}">
                <a16:creationId xmlns:a16="http://schemas.microsoft.com/office/drawing/2014/main" id="{475AD239-5DF3-9A45-F0C7-FB5EF258FB20}"/>
              </a:ext>
            </a:extLst>
          </p:cNvPr>
          <p:cNvSpPr txBox="1"/>
          <p:nvPr/>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7" name="Textfeld 6">
            <a:extLst>
              <a:ext uri="{FF2B5EF4-FFF2-40B4-BE49-F238E27FC236}">
                <a16:creationId xmlns:a16="http://schemas.microsoft.com/office/drawing/2014/main" id="{621315FE-B767-439A-4C18-6CC1F61720ED}"/>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Astrophysik</a:t>
            </a:r>
          </a:p>
          <a:p>
            <a:endParaRPr lang="de-AT" dirty="0"/>
          </a:p>
        </p:txBody>
      </p:sp>
      <p:sp>
        <p:nvSpPr>
          <p:cNvPr id="8" name="Textfeld 7">
            <a:extLst>
              <a:ext uri="{FF2B5EF4-FFF2-40B4-BE49-F238E27FC236}">
                <a16:creationId xmlns:a16="http://schemas.microsoft.com/office/drawing/2014/main" id="{131471AA-BF79-8041-AB99-F9FF1DC4B3BD}"/>
              </a:ext>
            </a:extLst>
          </p:cNvPr>
          <p:cNvSpPr txBox="1"/>
          <p:nvPr/>
        </p:nvSpPr>
        <p:spPr>
          <a:xfrm>
            <a:off x="388189" y="2451248"/>
            <a:ext cx="8333117" cy="3416320"/>
          </a:xfrm>
          <a:prstGeom prst="rect">
            <a:avLst/>
          </a:prstGeom>
          <a:noFill/>
        </p:spPr>
        <p:txBody>
          <a:bodyPr wrap="square" rtlCol="0">
            <a:spAutoFit/>
          </a:bodyPr>
          <a:lstStyle/>
          <a:p>
            <a:pPr marL="0" indent="0">
              <a:buFont typeface="Arial" panose="020B0604020202020204" pitchFamily="34" charset="0"/>
              <a:buNone/>
            </a:pPr>
            <a:r>
              <a:rPr lang="de-AT" b="1" dirty="0"/>
              <a:t>Die Urknalltheorie in Kürze:</a:t>
            </a:r>
          </a:p>
          <a:p>
            <a:pPr marL="0" indent="0">
              <a:buFont typeface="Arial" panose="020B0604020202020204" pitchFamily="34" charset="0"/>
              <a:buNone/>
            </a:pPr>
            <a:endParaRPr lang="de-DE" b="1" dirty="0"/>
          </a:p>
          <a:p>
            <a:pPr marL="285750" indent="-285750">
              <a:buFont typeface="Arial" panose="020B0604020202020204" pitchFamily="34" charset="0"/>
              <a:buChar char="•"/>
            </a:pPr>
            <a:r>
              <a:rPr lang="de-DE" b="1" dirty="0"/>
              <a:t>Kein Knall im herkömmlichen Sinne:</a:t>
            </a:r>
            <a:r>
              <a:rPr lang="de-DE" dirty="0"/>
              <a:t> Eher eine rasante Expansion des Raumes selbst aus einem extrem heißen und dichten Zustand.</a:t>
            </a:r>
          </a:p>
          <a:p>
            <a:pPr marL="285750" indent="-285750">
              <a:buFont typeface="Arial" panose="020B0604020202020204" pitchFamily="34" charset="0"/>
              <a:buChar char="•"/>
            </a:pPr>
            <a:endParaRPr lang="de-DE" b="0" dirty="0"/>
          </a:p>
          <a:p>
            <a:pPr marL="285750" indent="-285750">
              <a:buFont typeface="Arial" panose="020B0604020202020204" pitchFamily="34" charset="0"/>
              <a:buChar char="•"/>
            </a:pPr>
            <a:r>
              <a:rPr lang="de-DE" b="1" dirty="0"/>
              <a:t>Beginn von Raum und Zeit:</a:t>
            </a:r>
            <a:r>
              <a:rPr lang="de-DE" dirty="0"/>
              <a:t> Der Urknall markiert den Beginn des Universums, sowohl des Raumes als auch der Zeit, vor etwa </a:t>
            </a:r>
            <a:r>
              <a:rPr lang="de-DE" b="1" dirty="0"/>
              <a:t>13,8 Milliarden Jahren</a:t>
            </a:r>
            <a:r>
              <a:rPr lang="de-DE" dirty="0"/>
              <a:t>.</a:t>
            </a:r>
          </a:p>
          <a:p>
            <a:pPr marL="285750" indent="-285750">
              <a:buFont typeface="Arial" panose="020B0604020202020204" pitchFamily="34" charset="0"/>
              <a:buChar char="•"/>
            </a:pPr>
            <a:endParaRPr lang="de-DE" b="0" dirty="0"/>
          </a:p>
          <a:p>
            <a:pPr marL="285750" indent="-285750">
              <a:buFont typeface="Arial" panose="020B0604020202020204" pitchFamily="34" charset="0"/>
              <a:buChar char="•"/>
            </a:pPr>
            <a:r>
              <a:rPr lang="de-DE" b="1" dirty="0"/>
              <a:t>Extrem heiß und dicht:</a:t>
            </a:r>
            <a:r>
              <a:rPr lang="de-DE" dirty="0"/>
              <a:t> Das frühe Universum war unvorstellbar heiß und dicht.</a:t>
            </a:r>
          </a:p>
          <a:p>
            <a:pPr marL="285750" indent="-285750">
              <a:buFont typeface="Arial" panose="020B0604020202020204" pitchFamily="34" charset="0"/>
              <a:buChar char="•"/>
            </a:pPr>
            <a:endParaRPr lang="de-DE" b="0" dirty="0"/>
          </a:p>
          <a:p>
            <a:pPr marL="285750" indent="-285750">
              <a:buFont typeface="Arial" panose="020B0604020202020204" pitchFamily="34" charset="0"/>
              <a:buChar char="•"/>
            </a:pPr>
            <a:r>
              <a:rPr lang="de-DE" b="1" dirty="0"/>
              <a:t>Expansion und Abkühlung:</a:t>
            </a:r>
            <a:r>
              <a:rPr lang="de-DE" dirty="0"/>
              <a:t> Seit dem Urknall expandiert und kühlt sich das Universum kontinuierlich ab.</a:t>
            </a:r>
            <a:endParaRPr lang="de-DE" b="0" dirty="0"/>
          </a:p>
        </p:txBody>
      </p:sp>
      <p:pic>
        <p:nvPicPr>
          <p:cNvPr id="9" name="Grafik 8" descr="Ein Bild, das Grafiken, Logo, Schrift, Design enthält.&#10;&#10;KI-generierte Inhalte können fehlerhaft sein.">
            <a:extLst>
              <a:ext uri="{FF2B5EF4-FFF2-40B4-BE49-F238E27FC236}">
                <a16:creationId xmlns:a16="http://schemas.microsoft.com/office/drawing/2014/main" id="{BBA8B6B6-CBAE-BF32-7F2A-AD2BB7C1B7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spTree>
    <p:extLst>
      <p:ext uri="{BB962C8B-B14F-4D97-AF65-F5344CB8AC3E}">
        <p14:creationId xmlns:p14="http://schemas.microsoft.com/office/powerpoint/2010/main" val="35438895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F2C8BD-89D4-454B-6AA4-F108BBC8B653}"/>
            </a:ext>
          </a:extLst>
        </p:cNvPr>
        <p:cNvGrpSpPr/>
        <p:nvPr/>
      </p:nvGrpSpPr>
      <p:grpSpPr>
        <a:xfrm>
          <a:off x="0" y="0"/>
          <a:ext cx="0" cy="0"/>
          <a:chOff x="0" y="0"/>
          <a:chExt cx="0" cy="0"/>
        </a:xfrm>
      </p:grpSpPr>
      <p:sp>
        <p:nvSpPr>
          <p:cNvPr id="2" name="Datumsplatzhalter 3">
            <a:extLst>
              <a:ext uri="{FF2B5EF4-FFF2-40B4-BE49-F238E27FC236}">
                <a16:creationId xmlns:a16="http://schemas.microsoft.com/office/drawing/2014/main" id="{C79A0299-DDF0-667F-81F0-E9DDB87295A9}"/>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929E1BD8-52D2-C5BF-2601-89ECF323EB3C}"/>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9D4CF3FF-E7F3-0EFA-8B78-74C282E6B4F0}"/>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45</a:t>
            </a:fld>
            <a:endParaRPr lang="de-AT" dirty="0"/>
          </a:p>
        </p:txBody>
      </p:sp>
      <p:sp>
        <p:nvSpPr>
          <p:cNvPr id="5" name="Textfeld 4">
            <a:extLst>
              <a:ext uri="{FF2B5EF4-FFF2-40B4-BE49-F238E27FC236}">
                <a16:creationId xmlns:a16="http://schemas.microsoft.com/office/drawing/2014/main" id="{09524397-23EC-E488-37DB-53F0AC209A8A}"/>
              </a:ext>
            </a:extLst>
          </p:cNvPr>
          <p:cNvSpPr txBox="1"/>
          <p:nvPr/>
        </p:nvSpPr>
        <p:spPr>
          <a:xfrm>
            <a:off x="388188" y="1591840"/>
            <a:ext cx="8755811" cy="461665"/>
          </a:xfrm>
          <a:prstGeom prst="rect">
            <a:avLst/>
          </a:prstGeom>
          <a:noFill/>
        </p:spPr>
        <p:txBody>
          <a:bodyPr wrap="square" rtlCol="0">
            <a:spAutoFit/>
          </a:bodyPr>
          <a:lstStyle/>
          <a:p>
            <a:pPr marL="0" indent="0">
              <a:buFont typeface="Arial" panose="020B0604020202020204" pitchFamily="34" charset="0"/>
              <a:buNone/>
            </a:pPr>
            <a:r>
              <a:rPr lang="de-DE" sz="2400" dirty="0"/>
              <a:t>Folie: Kosmologie - Der Urknall: Der Beginn von Raum und Zeit (3)</a:t>
            </a:r>
            <a:endParaRPr lang="de-AT" sz="2400" b="0" dirty="0"/>
          </a:p>
        </p:txBody>
      </p:sp>
      <p:sp>
        <p:nvSpPr>
          <p:cNvPr id="6" name="Textfeld 5">
            <a:extLst>
              <a:ext uri="{FF2B5EF4-FFF2-40B4-BE49-F238E27FC236}">
                <a16:creationId xmlns:a16="http://schemas.microsoft.com/office/drawing/2014/main" id="{8A9D23DF-8D5C-A9D3-8614-80FB1ED7B232}"/>
              </a:ext>
            </a:extLst>
          </p:cNvPr>
          <p:cNvSpPr txBox="1"/>
          <p:nvPr/>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7" name="Textfeld 6">
            <a:extLst>
              <a:ext uri="{FF2B5EF4-FFF2-40B4-BE49-F238E27FC236}">
                <a16:creationId xmlns:a16="http://schemas.microsoft.com/office/drawing/2014/main" id="{55F5FC1C-6449-BBD5-7F2B-CD78BC2D405D}"/>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Astrophysik</a:t>
            </a:r>
          </a:p>
          <a:p>
            <a:endParaRPr lang="de-AT" dirty="0"/>
          </a:p>
        </p:txBody>
      </p:sp>
      <p:sp>
        <p:nvSpPr>
          <p:cNvPr id="8" name="Textfeld 7">
            <a:extLst>
              <a:ext uri="{FF2B5EF4-FFF2-40B4-BE49-F238E27FC236}">
                <a16:creationId xmlns:a16="http://schemas.microsoft.com/office/drawing/2014/main" id="{F82ED505-8CE8-04FB-2FAB-D9987D076CDC}"/>
              </a:ext>
            </a:extLst>
          </p:cNvPr>
          <p:cNvSpPr txBox="1"/>
          <p:nvPr/>
        </p:nvSpPr>
        <p:spPr>
          <a:xfrm>
            <a:off x="388189" y="2451248"/>
            <a:ext cx="10175036" cy="3693319"/>
          </a:xfrm>
          <a:prstGeom prst="rect">
            <a:avLst/>
          </a:prstGeom>
          <a:noFill/>
        </p:spPr>
        <p:txBody>
          <a:bodyPr wrap="square" rtlCol="0">
            <a:spAutoFit/>
          </a:bodyPr>
          <a:lstStyle/>
          <a:p>
            <a:pPr marL="0" indent="0">
              <a:buFont typeface="Arial" panose="020B0604020202020204" pitchFamily="34" charset="0"/>
              <a:buNone/>
            </a:pPr>
            <a:r>
              <a:rPr lang="de-DE" dirty="0"/>
              <a:t>Wichtige Phasen und Ereignisse nach dem Urknall: (1)</a:t>
            </a:r>
          </a:p>
          <a:p>
            <a:pPr marL="0" indent="0">
              <a:buFont typeface="Arial" panose="020B0604020202020204" pitchFamily="34" charset="0"/>
              <a:buNone/>
            </a:pPr>
            <a:endParaRPr lang="de-DE" b="1" dirty="0"/>
          </a:p>
          <a:p>
            <a:pPr marL="285750" indent="-285750">
              <a:buFont typeface="Arial" panose="020B0604020202020204" pitchFamily="34" charset="0"/>
              <a:buChar char="•"/>
            </a:pPr>
            <a:r>
              <a:rPr lang="de-DE" b="1" dirty="0"/>
              <a:t>Planck-Ära (bis ca. 10⁻⁴³ Sekunden):</a:t>
            </a:r>
            <a:r>
              <a:rPr lang="de-DE" dirty="0"/>
              <a:t> Die physikalischen Gesetze, wie wir sie kennen, waren noch nicht definiert. Quantengravitation spielte eine Rolle (Theorien sind spekulativ).</a:t>
            </a:r>
          </a:p>
          <a:p>
            <a:pPr marL="285750" indent="-285750">
              <a:buFont typeface="Arial" panose="020B0604020202020204" pitchFamily="34" charset="0"/>
              <a:buChar char="•"/>
            </a:pPr>
            <a:endParaRPr lang="de-DE" b="0" dirty="0"/>
          </a:p>
          <a:p>
            <a:pPr marL="285750" indent="-285750">
              <a:buFont typeface="Arial" panose="020B0604020202020204" pitchFamily="34" charset="0"/>
              <a:buChar char="•"/>
            </a:pPr>
            <a:r>
              <a:rPr lang="de-DE" b="1" dirty="0"/>
              <a:t>Große Vereinigungsepoche (GUT-Ära):</a:t>
            </a:r>
            <a:r>
              <a:rPr lang="de-DE" dirty="0"/>
              <a:t> Die fundamentalen Kräfte (außer Gravitation) waren vereint.</a:t>
            </a:r>
          </a:p>
          <a:p>
            <a:pPr marL="285750" indent="-285750">
              <a:buFont typeface="Arial" panose="020B0604020202020204" pitchFamily="34" charset="0"/>
              <a:buChar char="•"/>
            </a:pPr>
            <a:endParaRPr lang="de-DE" b="0" dirty="0"/>
          </a:p>
          <a:p>
            <a:pPr marL="285750" indent="-285750">
              <a:buFont typeface="Arial" panose="020B0604020202020204" pitchFamily="34" charset="0"/>
              <a:buChar char="•"/>
            </a:pPr>
            <a:r>
              <a:rPr lang="de-DE" b="1" dirty="0"/>
              <a:t>Elektroschwache Ära:</a:t>
            </a:r>
            <a:r>
              <a:rPr lang="de-DE" dirty="0"/>
              <a:t> Die starke Kraft spaltete sich ab, die elektromagnetische und die schwache Kraft waren noch vereint.</a:t>
            </a:r>
          </a:p>
          <a:p>
            <a:pPr marL="285750" indent="-285750">
              <a:buFont typeface="Arial" panose="020B0604020202020204" pitchFamily="34" charset="0"/>
              <a:buChar char="•"/>
            </a:pPr>
            <a:endParaRPr lang="de-DE" b="0" dirty="0"/>
          </a:p>
          <a:p>
            <a:pPr marL="285750" indent="-285750">
              <a:buFont typeface="Arial" panose="020B0604020202020204" pitchFamily="34" charset="0"/>
              <a:buChar char="•"/>
            </a:pPr>
            <a:r>
              <a:rPr lang="de-DE" b="1" dirty="0"/>
              <a:t>Quark-Gluon-Plasma:</a:t>
            </a:r>
            <a:r>
              <a:rPr lang="de-DE" dirty="0"/>
              <a:t> Das Universum war gefüllt mit einem Plasma aus fundamentalen Teilchen (Quarks und Gluonen).</a:t>
            </a:r>
            <a:endParaRPr lang="de-DE" b="0" dirty="0"/>
          </a:p>
        </p:txBody>
      </p:sp>
      <p:pic>
        <p:nvPicPr>
          <p:cNvPr id="9" name="Grafik 8" descr="Ein Bild, das Grafiken, Logo, Schrift, Design enthält.&#10;&#10;KI-generierte Inhalte können fehlerhaft sein.">
            <a:extLst>
              <a:ext uri="{FF2B5EF4-FFF2-40B4-BE49-F238E27FC236}">
                <a16:creationId xmlns:a16="http://schemas.microsoft.com/office/drawing/2014/main" id="{308DFC18-B12C-25DB-0E9F-CB07DF4B92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spTree>
    <p:extLst>
      <p:ext uri="{BB962C8B-B14F-4D97-AF65-F5344CB8AC3E}">
        <p14:creationId xmlns:p14="http://schemas.microsoft.com/office/powerpoint/2010/main" val="14103525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2906E1-B8D8-BDE3-9AAD-81A966B82838}"/>
            </a:ext>
          </a:extLst>
        </p:cNvPr>
        <p:cNvGrpSpPr/>
        <p:nvPr/>
      </p:nvGrpSpPr>
      <p:grpSpPr>
        <a:xfrm>
          <a:off x="0" y="0"/>
          <a:ext cx="0" cy="0"/>
          <a:chOff x="0" y="0"/>
          <a:chExt cx="0" cy="0"/>
        </a:xfrm>
      </p:grpSpPr>
      <p:sp>
        <p:nvSpPr>
          <p:cNvPr id="2" name="Datumsplatzhalter 3">
            <a:extLst>
              <a:ext uri="{FF2B5EF4-FFF2-40B4-BE49-F238E27FC236}">
                <a16:creationId xmlns:a16="http://schemas.microsoft.com/office/drawing/2014/main" id="{70A0C8EF-9AC5-7520-BBDB-607965F9CC7E}"/>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D5A40E21-E6D1-91E5-F044-012AAA850DE4}"/>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B557C6C0-97BF-3C43-BCE7-FBA747F1854A}"/>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46</a:t>
            </a:fld>
            <a:endParaRPr lang="de-AT" dirty="0"/>
          </a:p>
        </p:txBody>
      </p:sp>
      <p:sp>
        <p:nvSpPr>
          <p:cNvPr id="5" name="Textfeld 4">
            <a:extLst>
              <a:ext uri="{FF2B5EF4-FFF2-40B4-BE49-F238E27FC236}">
                <a16:creationId xmlns:a16="http://schemas.microsoft.com/office/drawing/2014/main" id="{AC8135C0-6618-6506-750F-598647E5F8BB}"/>
              </a:ext>
            </a:extLst>
          </p:cNvPr>
          <p:cNvSpPr txBox="1"/>
          <p:nvPr/>
        </p:nvSpPr>
        <p:spPr>
          <a:xfrm>
            <a:off x="388188" y="1591840"/>
            <a:ext cx="8755811" cy="461665"/>
          </a:xfrm>
          <a:prstGeom prst="rect">
            <a:avLst/>
          </a:prstGeom>
          <a:noFill/>
        </p:spPr>
        <p:txBody>
          <a:bodyPr wrap="square" rtlCol="0">
            <a:spAutoFit/>
          </a:bodyPr>
          <a:lstStyle/>
          <a:p>
            <a:pPr marL="0" indent="0">
              <a:buFont typeface="Arial" panose="020B0604020202020204" pitchFamily="34" charset="0"/>
              <a:buNone/>
            </a:pPr>
            <a:r>
              <a:rPr lang="de-DE" sz="2400" dirty="0"/>
              <a:t>Folie: Kosmologie - Der Urknall: Der Beginn von Raum und Zeit (4)</a:t>
            </a:r>
            <a:endParaRPr lang="de-AT" sz="2400" b="0" dirty="0"/>
          </a:p>
        </p:txBody>
      </p:sp>
      <p:sp>
        <p:nvSpPr>
          <p:cNvPr id="6" name="Textfeld 5">
            <a:extLst>
              <a:ext uri="{FF2B5EF4-FFF2-40B4-BE49-F238E27FC236}">
                <a16:creationId xmlns:a16="http://schemas.microsoft.com/office/drawing/2014/main" id="{3C3208E4-2C41-4252-3D50-45E1DE923008}"/>
              </a:ext>
            </a:extLst>
          </p:cNvPr>
          <p:cNvSpPr txBox="1"/>
          <p:nvPr/>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7" name="Textfeld 6">
            <a:extLst>
              <a:ext uri="{FF2B5EF4-FFF2-40B4-BE49-F238E27FC236}">
                <a16:creationId xmlns:a16="http://schemas.microsoft.com/office/drawing/2014/main" id="{88B05912-FD23-AE35-CCFD-019E58D68E25}"/>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Astrophysik</a:t>
            </a:r>
          </a:p>
          <a:p>
            <a:endParaRPr lang="de-AT" dirty="0"/>
          </a:p>
        </p:txBody>
      </p:sp>
      <p:sp>
        <p:nvSpPr>
          <p:cNvPr id="8" name="Textfeld 7">
            <a:extLst>
              <a:ext uri="{FF2B5EF4-FFF2-40B4-BE49-F238E27FC236}">
                <a16:creationId xmlns:a16="http://schemas.microsoft.com/office/drawing/2014/main" id="{44974838-37C4-3D36-9716-1B4FF34D15D3}"/>
              </a:ext>
            </a:extLst>
          </p:cNvPr>
          <p:cNvSpPr txBox="1"/>
          <p:nvPr/>
        </p:nvSpPr>
        <p:spPr>
          <a:xfrm>
            <a:off x="388189" y="2451248"/>
            <a:ext cx="10175036" cy="4524315"/>
          </a:xfrm>
          <a:prstGeom prst="rect">
            <a:avLst/>
          </a:prstGeom>
          <a:noFill/>
        </p:spPr>
        <p:txBody>
          <a:bodyPr wrap="square" rtlCol="0">
            <a:spAutoFit/>
          </a:bodyPr>
          <a:lstStyle/>
          <a:p>
            <a:pPr marL="0" indent="0">
              <a:buFont typeface="Arial" panose="020B0604020202020204" pitchFamily="34" charset="0"/>
              <a:buNone/>
            </a:pPr>
            <a:r>
              <a:rPr lang="de-DE" dirty="0"/>
              <a:t>Wichtige Phasen und Ereignisse nach dem Urknall: (2)</a:t>
            </a:r>
          </a:p>
          <a:p>
            <a:pPr marL="0" indent="0">
              <a:buFont typeface="Arial" panose="020B0604020202020204" pitchFamily="34" charset="0"/>
              <a:buNone/>
            </a:pPr>
            <a:endParaRPr lang="de-DE" b="1" dirty="0"/>
          </a:p>
          <a:p>
            <a:pPr marL="285750" indent="-285750">
              <a:buFont typeface="Arial" panose="020B0604020202020204" pitchFamily="34" charset="0"/>
              <a:buChar char="•"/>
            </a:pPr>
            <a:r>
              <a:rPr lang="de-DE" b="1" dirty="0"/>
              <a:t>Hadronen-Ära:</a:t>
            </a:r>
            <a:r>
              <a:rPr lang="de-DE" dirty="0"/>
              <a:t> Quarks verbanden sich zu Protonen und Neutronen (Hadronen).</a:t>
            </a:r>
          </a:p>
          <a:p>
            <a:pPr marL="285750" indent="-285750">
              <a:buFont typeface="Arial" panose="020B0604020202020204" pitchFamily="34" charset="0"/>
              <a:buChar char="•"/>
            </a:pPr>
            <a:endParaRPr lang="de-DE" b="0" dirty="0"/>
          </a:p>
          <a:p>
            <a:pPr marL="285750" indent="-285750">
              <a:buFont typeface="Arial" panose="020B0604020202020204" pitchFamily="34" charset="0"/>
              <a:buChar char="•"/>
            </a:pPr>
            <a:r>
              <a:rPr lang="de-AT" b="1" dirty="0"/>
              <a:t>Leptonen-Ära:</a:t>
            </a:r>
            <a:r>
              <a:rPr lang="de-AT" dirty="0"/>
              <a:t> Leptonen (z.B. Elektronen, Neutrinos) und Anti-Leptonen dominierten.</a:t>
            </a:r>
            <a:endParaRPr lang="de-DE" dirty="0"/>
          </a:p>
          <a:p>
            <a:pPr marL="285750" indent="-285750">
              <a:buFont typeface="Arial" panose="020B0604020202020204" pitchFamily="34" charset="0"/>
              <a:buChar char="•"/>
            </a:pPr>
            <a:endParaRPr lang="de-DE" b="0" dirty="0"/>
          </a:p>
          <a:p>
            <a:pPr marL="285750" indent="-285750">
              <a:buFont typeface="Arial" panose="020B0604020202020204" pitchFamily="34" charset="0"/>
              <a:buChar char="•"/>
            </a:pPr>
            <a:r>
              <a:rPr lang="de-DE" b="1" dirty="0"/>
              <a:t>Nukleosynthese:</a:t>
            </a:r>
            <a:r>
              <a:rPr lang="de-DE" dirty="0"/>
              <a:t> Leichte Atomkerne (hauptsächlich Wasserstoff und Helium) bildeten sich durch Kernfusion. Das Verhältnis von Wasserstoff zu Helium im Universum ist eine wichtige Bestätigung der Urknalltheorie.</a:t>
            </a:r>
          </a:p>
          <a:p>
            <a:pPr marL="285750" indent="-285750">
              <a:buFont typeface="Arial" panose="020B0604020202020204" pitchFamily="34" charset="0"/>
              <a:buChar char="•"/>
            </a:pPr>
            <a:endParaRPr lang="de-DE" b="0" dirty="0"/>
          </a:p>
          <a:p>
            <a:pPr marL="285750" indent="-285750">
              <a:buFont typeface="Arial" panose="020B0604020202020204" pitchFamily="34" charset="0"/>
              <a:buChar char="•"/>
            </a:pPr>
            <a:r>
              <a:rPr lang="de-DE" b="1" dirty="0"/>
              <a:t>Rekombination (ca. 380.000 Jahre nach dem Urknall):</a:t>
            </a:r>
            <a:r>
              <a:rPr lang="de-DE" dirty="0"/>
              <a:t> Das Universum kühlte so weit ab, dass Elektronen sich an Atomkerne binden konnten. Das Universum wurde transparent für Licht.</a:t>
            </a:r>
          </a:p>
          <a:p>
            <a:pPr marL="285750" indent="-285750">
              <a:buFont typeface="Arial" panose="020B0604020202020204" pitchFamily="34" charset="0"/>
              <a:buChar char="•"/>
            </a:pPr>
            <a:endParaRPr lang="de-DE" b="0" dirty="0"/>
          </a:p>
          <a:p>
            <a:pPr marL="285750" indent="-285750">
              <a:buFont typeface="Arial" panose="020B0604020202020204" pitchFamily="34" charset="0"/>
              <a:buChar char="•"/>
            </a:pPr>
            <a:r>
              <a:rPr lang="de-DE" b="1" dirty="0"/>
              <a:t>Kosmische Mikrowellenhintergrundstrahlung (CMB):</a:t>
            </a:r>
            <a:r>
              <a:rPr lang="de-DE" dirty="0"/>
              <a:t> Die "Nachstrahlung" des Urknalls, eine fast perfekte Schwarzkörperstrahlung im Mikrowellenbereich. Sie ist ein entscheidender Beweis für die Urknalltheorie.</a:t>
            </a:r>
            <a:endParaRPr lang="de-DE" b="0" dirty="0"/>
          </a:p>
        </p:txBody>
      </p:sp>
      <p:pic>
        <p:nvPicPr>
          <p:cNvPr id="9" name="Grafik 8" descr="Ein Bild, das Grafiken, Logo, Schrift, Design enthält.&#10;&#10;KI-generierte Inhalte können fehlerhaft sein.">
            <a:extLst>
              <a:ext uri="{FF2B5EF4-FFF2-40B4-BE49-F238E27FC236}">
                <a16:creationId xmlns:a16="http://schemas.microsoft.com/office/drawing/2014/main" id="{D829B789-F2CF-030F-343E-F19A145BA8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spTree>
    <p:extLst>
      <p:ext uri="{BB962C8B-B14F-4D97-AF65-F5344CB8AC3E}">
        <p14:creationId xmlns:p14="http://schemas.microsoft.com/office/powerpoint/2010/main" val="335119872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BE0BB3-56E3-EE30-F0C9-E1EFAF092919}"/>
            </a:ext>
          </a:extLst>
        </p:cNvPr>
        <p:cNvGrpSpPr/>
        <p:nvPr/>
      </p:nvGrpSpPr>
      <p:grpSpPr>
        <a:xfrm>
          <a:off x="0" y="0"/>
          <a:ext cx="0" cy="0"/>
          <a:chOff x="0" y="0"/>
          <a:chExt cx="0" cy="0"/>
        </a:xfrm>
      </p:grpSpPr>
      <p:sp>
        <p:nvSpPr>
          <p:cNvPr id="2" name="Datumsplatzhalter 3">
            <a:extLst>
              <a:ext uri="{FF2B5EF4-FFF2-40B4-BE49-F238E27FC236}">
                <a16:creationId xmlns:a16="http://schemas.microsoft.com/office/drawing/2014/main" id="{D19EF0E9-CDD0-E2A3-891F-D06ED1AEFC5E}"/>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692D873E-D4C5-5FFC-5BDA-6C9769E8209C}"/>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9782BBBF-04D1-B571-CC58-70C09CC68B06}"/>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47</a:t>
            </a:fld>
            <a:endParaRPr lang="de-AT" dirty="0"/>
          </a:p>
        </p:txBody>
      </p:sp>
      <p:sp>
        <p:nvSpPr>
          <p:cNvPr id="5" name="Textfeld 4">
            <a:extLst>
              <a:ext uri="{FF2B5EF4-FFF2-40B4-BE49-F238E27FC236}">
                <a16:creationId xmlns:a16="http://schemas.microsoft.com/office/drawing/2014/main" id="{BDA70BA2-D957-B223-5953-C14FEC636D18}"/>
              </a:ext>
            </a:extLst>
          </p:cNvPr>
          <p:cNvSpPr txBox="1"/>
          <p:nvPr/>
        </p:nvSpPr>
        <p:spPr>
          <a:xfrm>
            <a:off x="388188" y="1244881"/>
            <a:ext cx="8755811" cy="461665"/>
          </a:xfrm>
          <a:prstGeom prst="rect">
            <a:avLst/>
          </a:prstGeom>
          <a:noFill/>
        </p:spPr>
        <p:txBody>
          <a:bodyPr wrap="square" rtlCol="0">
            <a:spAutoFit/>
          </a:bodyPr>
          <a:lstStyle/>
          <a:p>
            <a:pPr marL="0" indent="0">
              <a:buFont typeface="Arial" panose="020B0604020202020204" pitchFamily="34" charset="0"/>
              <a:buNone/>
            </a:pPr>
            <a:r>
              <a:rPr lang="de-DE" sz="2400" dirty="0"/>
              <a:t>Folie: Kosmologie - Der Urknall: Der Beginn von Raum und Zeit (5)</a:t>
            </a:r>
            <a:endParaRPr lang="de-AT" sz="2400" b="0" dirty="0"/>
          </a:p>
        </p:txBody>
      </p:sp>
      <p:sp>
        <p:nvSpPr>
          <p:cNvPr id="6" name="Textfeld 5">
            <a:extLst>
              <a:ext uri="{FF2B5EF4-FFF2-40B4-BE49-F238E27FC236}">
                <a16:creationId xmlns:a16="http://schemas.microsoft.com/office/drawing/2014/main" id="{E8E5F75A-FC2C-00E9-92E0-CA1924DF976A}"/>
              </a:ext>
            </a:extLst>
          </p:cNvPr>
          <p:cNvSpPr txBox="1"/>
          <p:nvPr/>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7" name="Textfeld 6">
            <a:extLst>
              <a:ext uri="{FF2B5EF4-FFF2-40B4-BE49-F238E27FC236}">
                <a16:creationId xmlns:a16="http://schemas.microsoft.com/office/drawing/2014/main" id="{C5B02AB7-21C0-B0BB-90D7-A75DBA2A909B}"/>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Astrophysik</a:t>
            </a:r>
          </a:p>
          <a:p>
            <a:endParaRPr lang="de-AT" dirty="0"/>
          </a:p>
        </p:txBody>
      </p:sp>
      <p:sp>
        <p:nvSpPr>
          <p:cNvPr id="8" name="Textfeld 7">
            <a:extLst>
              <a:ext uri="{FF2B5EF4-FFF2-40B4-BE49-F238E27FC236}">
                <a16:creationId xmlns:a16="http://schemas.microsoft.com/office/drawing/2014/main" id="{A173CEDC-C027-E0CC-6A2C-88D21FE189F9}"/>
              </a:ext>
            </a:extLst>
          </p:cNvPr>
          <p:cNvSpPr txBox="1"/>
          <p:nvPr/>
        </p:nvSpPr>
        <p:spPr>
          <a:xfrm>
            <a:off x="316121" y="1904770"/>
            <a:ext cx="11137061" cy="4247317"/>
          </a:xfrm>
          <a:prstGeom prst="rect">
            <a:avLst/>
          </a:prstGeom>
          <a:noFill/>
        </p:spPr>
        <p:txBody>
          <a:bodyPr wrap="square" rtlCol="0">
            <a:spAutoFit/>
          </a:bodyPr>
          <a:lstStyle/>
          <a:p>
            <a:pPr marL="0" indent="0">
              <a:buFont typeface="Arial" panose="020B0604020202020204" pitchFamily="34" charset="0"/>
              <a:buNone/>
            </a:pPr>
            <a:r>
              <a:rPr lang="de-DE" dirty="0"/>
              <a:t>Wichtige Phasen und Ereignisse nach dem Urknall: (3)</a:t>
            </a:r>
          </a:p>
          <a:p>
            <a:endParaRPr lang="de-DE" b="0" dirty="0"/>
          </a:p>
          <a:p>
            <a:pPr marL="285750" indent="-285750">
              <a:buFont typeface="Arial" panose="020B0604020202020204" pitchFamily="34" charset="0"/>
              <a:buChar char="•"/>
            </a:pPr>
            <a:r>
              <a:rPr lang="de-DE" b="1" dirty="0"/>
              <a:t>Kosmische Mikrowellenhintergrundstrahlung (CMB):</a:t>
            </a:r>
            <a:r>
              <a:rPr lang="de-DE" dirty="0"/>
              <a:t> Ihre Existenz und ihre spezifischen Eigenschaften stimmen hervorragend mit den Vorhersagen der Urknalltheorie überein.</a:t>
            </a:r>
          </a:p>
          <a:p>
            <a:pPr marL="285750" indent="-285750">
              <a:buFont typeface="Arial" panose="020B0604020202020204" pitchFamily="34" charset="0"/>
              <a:buChar char="•"/>
            </a:pPr>
            <a:endParaRPr lang="de-DE" b="0" dirty="0"/>
          </a:p>
          <a:p>
            <a:pPr marL="285750" indent="-285750">
              <a:buFont typeface="Arial" panose="020B0604020202020204" pitchFamily="34" charset="0"/>
              <a:buChar char="•"/>
            </a:pPr>
            <a:r>
              <a:rPr lang="de-DE" b="1" dirty="0"/>
              <a:t>Häufigkeit der leichten Elemente:</a:t>
            </a:r>
            <a:r>
              <a:rPr lang="de-DE" dirty="0"/>
              <a:t> Das beobachtete Verhältnis von Wasserstoff zu Helium und anderen leichten Elementen im Universum passt zu den Berechnungen der primordialen Nukleosynthese.</a:t>
            </a:r>
          </a:p>
          <a:p>
            <a:pPr marL="285750" indent="-285750">
              <a:buFont typeface="Arial" panose="020B0604020202020204" pitchFamily="34" charset="0"/>
              <a:buChar char="•"/>
            </a:pPr>
            <a:endParaRPr lang="de-DE" b="0" dirty="0"/>
          </a:p>
          <a:p>
            <a:pPr marL="285750" indent="-285750">
              <a:buFont typeface="Arial" panose="020B0604020202020204" pitchFamily="34" charset="0"/>
              <a:buChar char="•"/>
            </a:pPr>
            <a:r>
              <a:rPr lang="de-DE" b="1" dirty="0"/>
              <a:t>Hubble-Gesetz und die Expansion des Universums:</a:t>
            </a:r>
            <a:r>
              <a:rPr lang="de-DE" dirty="0"/>
              <a:t> Die Beobachtung, dass sich Galaxien voneinander entfernen und ihre Geschwindigkeit proportional zu ihrer Entfernung ist, deutet auf einen gemeinsamen Ursprung in einem kleineren Zustand hin.</a:t>
            </a:r>
          </a:p>
          <a:p>
            <a:pPr marL="285750" indent="-285750">
              <a:buFont typeface="Arial" panose="020B0604020202020204" pitchFamily="34" charset="0"/>
              <a:buChar char="•"/>
            </a:pPr>
            <a:endParaRPr lang="de-DE" b="0" dirty="0"/>
          </a:p>
          <a:p>
            <a:pPr marL="285750" indent="-285750">
              <a:buFont typeface="Arial" panose="020B0604020202020204" pitchFamily="34" charset="0"/>
              <a:buChar char="•"/>
            </a:pPr>
            <a:r>
              <a:rPr lang="de-DE" b="1" dirty="0"/>
              <a:t>Großräumige Struktur des Universums:</a:t>
            </a:r>
            <a:r>
              <a:rPr lang="de-DE" dirty="0"/>
              <a:t> Die Verteilung von Galaxien und Galaxienhaufen im Universum stimmt mit den Vorhersagen von Modellen überein, die auf dem Urknall und der Entwicklung von Strukturen durch Gravitation basieren.</a:t>
            </a:r>
            <a:endParaRPr lang="de-DE" b="0" dirty="0"/>
          </a:p>
        </p:txBody>
      </p:sp>
      <p:pic>
        <p:nvPicPr>
          <p:cNvPr id="9" name="Grafik 8" descr="Ein Bild, das Grafiken, Logo, Schrift, Design enthält.&#10;&#10;KI-generierte Inhalte können fehlerhaft sein.">
            <a:extLst>
              <a:ext uri="{FF2B5EF4-FFF2-40B4-BE49-F238E27FC236}">
                <a16:creationId xmlns:a16="http://schemas.microsoft.com/office/drawing/2014/main" id="{A591C16D-6A96-47A6-B2A6-7F5461BFD9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spTree>
    <p:extLst>
      <p:ext uri="{BB962C8B-B14F-4D97-AF65-F5344CB8AC3E}">
        <p14:creationId xmlns:p14="http://schemas.microsoft.com/office/powerpoint/2010/main" val="227468804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DA090-B7DB-41F2-8170-C9FE7A546D0E}"/>
            </a:ext>
          </a:extLst>
        </p:cNvPr>
        <p:cNvGrpSpPr/>
        <p:nvPr/>
      </p:nvGrpSpPr>
      <p:grpSpPr>
        <a:xfrm>
          <a:off x="0" y="0"/>
          <a:ext cx="0" cy="0"/>
          <a:chOff x="0" y="0"/>
          <a:chExt cx="0" cy="0"/>
        </a:xfrm>
      </p:grpSpPr>
      <p:sp>
        <p:nvSpPr>
          <p:cNvPr id="2" name="Datumsplatzhalter 3">
            <a:extLst>
              <a:ext uri="{FF2B5EF4-FFF2-40B4-BE49-F238E27FC236}">
                <a16:creationId xmlns:a16="http://schemas.microsoft.com/office/drawing/2014/main" id="{BF07E88C-EA05-06D5-1A0A-BB7209372212}"/>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F173BF21-2D77-C788-0DA9-9B7068AECFE3}"/>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60E7BB48-916F-46E7-E797-DCE006CF7F32}"/>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48</a:t>
            </a:fld>
            <a:endParaRPr lang="de-AT" dirty="0"/>
          </a:p>
        </p:txBody>
      </p:sp>
      <p:sp>
        <p:nvSpPr>
          <p:cNvPr id="5" name="Textfeld 4">
            <a:extLst>
              <a:ext uri="{FF2B5EF4-FFF2-40B4-BE49-F238E27FC236}">
                <a16:creationId xmlns:a16="http://schemas.microsoft.com/office/drawing/2014/main" id="{C11ACAE9-E411-FB98-4FAC-DB2364FD44CC}"/>
              </a:ext>
            </a:extLst>
          </p:cNvPr>
          <p:cNvSpPr txBox="1"/>
          <p:nvPr/>
        </p:nvSpPr>
        <p:spPr>
          <a:xfrm>
            <a:off x="388188" y="1591840"/>
            <a:ext cx="8755811" cy="461665"/>
          </a:xfrm>
          <a:prstGeom prst="rect">
            <a:avLst/>
          </a:prstGeom>
          <a:noFill/>
        </p:spPr>
        <p:txBody>
          <a:bodyPr wrap="square" rtlCol="0">
            <a:spAutoFit/>
          </a:bodyPr>
          <a:lstStyle/>
          <a:p>
            <a:pPr marL="0" indent="0">
              <a:buFont typeface="Arial" panose="020B0604020202020204" pitchFamily="34" charset="0"/>
              <a:buNone/>
            </a:pPr>
            <a:r>
              <a:rPr lang="de-DE" sz="2400" dirty="0"/>
              <a:t>Folie: Kosmologie - Der Urknall: Der Beginn von Raum und Zeit (6)</a:t>
            </a:r>
            <a:endParaRPr lang="de-AT" sz="2400" b="0" dirty="0"/>
          </a:p>
        </p:txBody>
      </p:sp>
      <p:sp>
        <p:nvSpPr>
          <p:cNvPr id="6" name="Textfeld 5">
            <a:extLst>
              <a:ext uri="{FF2B5EF4-FFF2-40B4-BE49-F238E27FC236}">
                <a16:creationId xmlns:a16="http://schemas.microsoft.com/office/drawing/2014/main" id="{BD2DA9CA-E318-C5B0-E6A9-F060EBABC55F}"/>
              </a:ext>
            </a:extLst>
          </p:cNvPr>
          <p:cNvSpPr txBox="1"/>
          <p:nvPr/>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7" name="Textfeld 6">
            <a:extLst>
              <a:ext uri="{FF2B5EF4-FFF2-40B4-BE49-F238E27FC236}">
                <a16:creationId xmlns:a16="http://schemas.microsoft.com/office/drawing/2014/main" id="{459B178A-C487-D28F-F479-3E76C223C047}"/>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Astrophysik</a:t>
            </a:r>
          </a:p>
          <a:p>
            <a:endParaRPr lang="de-AT" dirty="0"/>
          </a:p>
        </p:txBody>
      </p:sp>
      <p:sp>
        <p:nvSpPr>
          <p:cNvPr id="8" name="Textfeld 7">
            <a:extLst>
              <a:ext uri="{FF2B5EF4-FFF2-40B4-BE49-F238E27FC236}">
                <a16:creationId xmlns:a16="http://schemas.microsoft.com/office/drawing/2014/main" id="{34C95ADB-2EED-52F0-102F-0D5F3D609077}"/>
              </a:ext>
            </a:extLst>
          </p:cNvPr>
          <p:cNvSpPr txBox="1"/>
          <p:nvPr/>
        </p:nvSpPr>
        <p:spPr>
          <a:xfrm>
            <a:off x="388189" y="2451248"/>
            <a:ext cx="10175036" cy="3970318"/>
          </a:xfrm>
          <a:prstGeom prst="rect">
            <a:avLst/>
          </a:prstGeom>
          <a:noFill/>
        </p:spPr>
        <p:txBody>
          <a:bodyPr wrap="square" rtlCol="0">
            <a:spAutoFit/>
          </a:bodyPr>
          <a:lstStyle/>
          <a:p>
            <a:pPr marL="0" indent="0">
              <a:buFont typeface="Arial" panose="020B0604020202020204" pitchFamily="34" charset="0"/>
              <a:buNone/>
            </a:pPr>
            <a:r>
              <a:rPr lang="de-AT" dirty="0"/>
              <a:t>Beweise für die Urknalltheorie:</a:t>
            </a:r>
            <a:r>
              <a:rPr lang="de-DE" dirty="0"/>
              <a:t>: (4)</a:t>
            </a:r>
          </a:p>
          <a:p>
            <a:endParaRPr lang="de-DE" b="0" dirty="0"/>
          </a:p>
          <a:p>
            <a:pPr marL="285750" indent="-285750">
              <a:buFont typeface="Arial" panose="020B0604020202020204" pitchFamily="34" charset="0"/>
              <a:buChar char="•"/>
            </a:pPr>
            <a:r>
              <a:rPr lang="de-DE" b="1" dirty="0"/>
              <a:t>Kosmische Mikrowellenhintergrundstrahlung (CMB):</a:t>
            </a:r>
            <a:r>
              <a:rPr lang="de-DE" dirty="0"/>
              <a:t> Die "Nachstrahlung" des Urknalls, eine fast perfekte Schwarzkörperstrahlung im Mikrowellenbereich. Sie ist ein entscheidender Beweis für die Urknalltheorie.</a:t>
            </a:r>
          </a:p>
          <a:p>
            <a:pPr marL="285750" indent="-285750">
              <a:buFont typeface="Arial" panose="020B0604020202020204" pitchFamily="34" charset="0"/>
              <a:buChar char="•"/>
            </a:pPr>
            <a:endParaRPr lang="de-DE" b="0" dirty="0"/>
          </a:p>
          <a:p>
            <a:pPr marL="285750" indent="-285750">
              <a:buFont typeface="Arial" panose="020B0604020202020204" pitchFamily="34" charset="0"/>
              <a:buChar char="•"/>
            </a:pPr>
            <a:r>
              <a:rPr lang="de-DE" b="1" dirty="0"/>
              <a:t>Dunkles Zeitalter:</a:t>
            </a:r>
            <a:r>
              <a:rPr lang="de-DE" dirty="0"/>
              <a:t> Nach der Rekombination gab es noch keine Sterne oder Galaxien. Das Universum war weitgehend dunkel.</a:t>
            </a:r>
          </a:p>
          <a:p>
            <a:pPr marL="285750" indent="-285750">
              <a:buFont typeface="Arial" panose="020B0604020202020204" pitchFamily="34" charset="0"/>
              <a:buChar char="•"/>
            </a:pPr>
            <a:endParaRPr lang="de-DE" b="0" dirty="0"/>
          </a:p>
          <a:p>
            <a:pPr marL="285750" indent="-285750">
              <a:buFont typeface="Arial" panose="020B0604020202020204" pitchFamily="34" charset="0"/>
              <a:buChar char="•"/>
            </a:pPr>
            <a:r>
              <a:rPr lang="de-DE" b="1" dirty="0"/>
              <a:t>Entstehung der ersten Sterne und Galaxien:</a:t>
            </a:r>
            <a:r>
              <a:rPr lang="de-DE" dirty="0"/>
              <a:t> Durch die Schwerkraft begannen sich Materieansammlungen zu bilden, aus denen die ersten Sterne und Galaxien hervorgingen.</a:t>
            </a:r>
          </a:p>
          <a:p>
            <a:pPr marL="285750" indent="-285750">
              <a:buFont typeface="Arial" panose="020B0604020202020204" pitchFamily="34" charset="0"/>
              <a:buChar char="•"/>
            </a:pPr>
            <a:endParaRPr lang="de-DE" b="0" dirty="0"/>
          </a:p>
          <a:p>
            <a:pPr marL="285750" indent="-285750">
              <a:buFont typeface="Arial" panose="020B0604020202020204" pitchFamily="34" charset="0"/>
              <a:buChar char="•"/>
            </a:pPr>
            <a:r>
              <a:rPr lang="de-DE" b="1" dirty="0"/>
              <a:t>Heutiges Universum:</a:t>
            </a:r>
            <a:r>
              <a:rPr lang="de-DE" dirty="0"/>
              <a:t> Das sich kontinuierlich ausdehnende und entwickelnde Universum mit Milliarden von Galaxien, Sternen, Planeten und anderen Strukturen.</a:t>
            </a:r>
            <a:endParaRPr lang="de-DE" b="0" dirty="0"/>
          </a:p>
        </p:txBody>
      </p:sp>
      <p:pic>
        <p:nvPicPr>
          <p:cNvPr id="9" name="Grafik 8" descr="Ein Bild, das Grafiken, Logo, Schrift, Design enthält.&#10;&#10;KI-generierte Inhalte können fehlerhaft sein.">
            <a:extLst>
              <a:ext uri="{FF2B5EF4-FFF2-40B4-BE49-F238E27FC236}">
                <a16:creationId xmlns:a16="http://schemas.microsoft.com/office/drawing/2014/main" id="{BFFE0612-6047-49EE-8A67-2A6F717564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spTree>
    <p:extLst>
      <p:ext uri="{BB962C8B-B14F-4D97-AF65-F5344CB8AC3E}">
        <p14:creationId xmlns:p14="http://schemas.microsoft.com/office/powerpoint/2010/main" val="17993524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F66B18E5-469E-C516-D7B5-BB53C757CFB0}"/>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01363FD5-2D7D-8094-63AF-442FB6CBC2B0}"/>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CCD99365-F687-8566-8019-7206C7B8C435}"/>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49</a:t>
            </a:fld>
            <a:endParaRPr lang="de-AT" dirty="0"/>
          </a:p>
        </p:txBody>
      </p:sp>
      <p:sp>
        <p:nvSpPr>
          <p:cNvPr id="5" name="Textfeld 4">
            <a:extLst>
              <a:ext uri="{FF2B5EF4-FFF2-40B4-BE49-F238E27FC236}">
                <a16:creationId xmlns:a16="http://schemas.microsoft.com/office/drawing/2014/main" id="{4160AF90-A5EF-0CF5-DF0A-FFB4D7FA8E22}"/>
              </a:ext>
            </a:extLst>
          </p:cNvPr>
          <p:cNvSpPr txBox="1"/>
          <p:nvPr/>
        </p:nvSpPr>
        <p:spPr>
          <a:xfrm>
            <a:off x="388189" y="1714857"/>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Schwarze Löcher und Neutronensterne (1)</a:t>
            </a:r>
            <a:endParaRPr lang="de-AT" sz="2400" b="0" dirty="0"/>
          </a:p>
        </p:txBody>
      </p:sp>
      <p:sp>
        <p:nvSpPr>
          <p:cNvPr id="6" name="Textfeld 5">
            <a:extLst>
              <a:ext uri="{FF2B5EF4-FFF2-40B4-BE49-F238E27FC236}">
                <a16:creationId xmlns:a16="http://schemas.microsoft.com/office/drawing/2014/main" id="{A8475EAD-8F86-63E2-8A23-3F21990C8B24}"/>
              </a:ext>
            </a:extLst>
          </p:cNvPr>
          <p:cNvSpPr txBox="1"/>
          <p:nvPr/>
        </p:nvSpPr>
        <p:spPr>
          <a:xfrm>
            <a:off x="388189" y="2408775"/>
            <a:ext cx="10070261" cy="1754326"/>
          </a:xfrm>
          <a:prstGeom prst="rect">
            <a:avLst/>
          </a:prstGeom>
          <a:noFill/>
        </p:spPr>
        <p:txBody>
          <a:bodyPr wrap="square" rtlCol="0">
            <a:spAutoFit/>
          </a:bodyPr>
          <a:lstStyle/>
          <a:p>
            <a:r>
              <a:rPr lang="de-AT" b="1" dirty="0"/>
              <a:t>Jenseits der Sterne -  Extreme Materiezustände:</a:t>
            </a:r>
          </a:p>
          <a:p>
            <a:endParaRPr lang="de-AT" b="1" dirty="0"/>
          </a:p>
          <a:p>
            <a:pPr marL="285750" indent="-285750">
              <a:buFont typeface="Arial" panose="020B0604020202020204" pitchFamily="34" charset="0"/>
              <a:buChar char="•"/>
            </a:pPr>
            <a:r>
              <a:rPr lang="de-DE" dirty="0"/>
              <a:t>Schwarze Löcher und Neutronensterne sind die faszinierenden Endstadien im Leben massereicher Sterne.</a:t>
            </a:r>
            <a:endParaRPr lang="de-AT" b="1" dirty="0"/>
          </a:p>
          <a:p>
            <a:pPr marL="285750" indent="-285750">
              <a:buFont typeface="Arial" panose="020B0604020202020204" pitchFamily="34" charset="0"/>
              <a:buChar char="•"/>
            </a:pPr>
            <a:endParaRPr lang="de-AT" b="1" dirty="0"/>
          </a:p>
          <a:p>
            <a:pPr marL="285750" indent="-285750">
              <a:buFont typeface="Arial" panose="020B0604020202020204" pitchFamily="34" charset="0"/>
              <a:buChar char="•"/>
            </a:pPr>
            <a:r>
              <a:rPr lang="de-DE" dirty="0"/>
              <a:t>Sie repräsentieren extreme Konzentrationen von Materie und Raumzeitverkrümmung.</a:t>
            </a:r>
            <a:endParaRPr lang="de-AT" b="1" dirty="0"/>
          </a:p>
        </p:txBody>
      </p:sp>
      <p:sp>
        <p:nvSpPr>
          <p:cNvPr id="7" name="Textfeld 6">
            <a:extLst>
              <a:ext uri="{FF2B5EF4-FFF2-40B4-BE49-F238E27FC236}">
                <a16:creationId xmlns:a16="http://schemas.microsoft.com/office/drawing/2014/main" id="{69DECE40-E945-4905-967E-54E6B7987790}"/>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Astrophysik</a:t>
            </a:r>
          </a:p>
          <a:p>
            <a:endParaRPr lang="de-AT" dirty="0"/>
          </a:p>
        </p:txBody>
      </p:sp>
      <p:pic>
        <p:nvPicPr>
          <p:cNvPr id="8" name="Grafik 7" descr="Ein Bild, das Grafiken, Logo, Schrift, Design enthält.&#10;&#10;KI-generierte Inhalte können fehlerhaft sein.">
            <a:extLst>
              <a:ext uri="{FF2B5EF4-FFF2-40B4-BE49-F238E27FC236}">
                <a16:creationId xmlns:a16="http://schemas.microsoft.com/office/drawing/2014/main" id="{2F767D26-7188-C1E9-AD7B-119B85248E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spTree>
    <p:extLst>
      <p:ext uri="{BB962C8B-B14F-4D97-AF65-F5344CB8AC3E}">
        <p14:creationId xmlns:p14="http://schemas.microsoft.com/office/powerpoint/2010/main" val="5777941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704E7BE2-9B3A-B022-D7CA-9007220E2F98}"/>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A5A2F440-82EA-C4F7-886F-B58CF8B71D55}"/>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5EC582C6-523C-0109-61F4-7A0B1B23ED9E}"/>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5</a:t>
            </a:fld>
            <a:endParaRPr lang="de-AT" dirty="0"/>
          </a:p>
        </p:txBody>
      </p:sp>
      <p:sp>
        <p:nvSpPr>
          <p:cNvPr id="5" name="Textfeld 4">
            <a:extLst>
              <a:ext uri="{FF2B5EF4-FFF2-40B4-BE49-F238E27FC236}">
                <a16:creationId xmlns:a16="http://schemas.microsoft.com/office/drawing/2014/main" id="{6BE31813-74A0-843E-B904-0880D78CED9D}"/>
              </a:ext>
            </a:extLst>
          </p:cNvPr>
          <p:cNvSpPr txBox="1"/>
          <p:nvPr/>
        </p:nvSpPr>
        <p:spPr>
          <a:xfrm>
            <a:off x="242977" y="1621388"/>
            <a:ext cx="759124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2400" dirty="0"/>
              <a:t>Sonnen- und Mondfinsternisse</a:t>
            </a:r>
            <a:endParaRPr lang="de-DE" sz="2400" b="1" dirty="0">
              <a:solidFill>
                <a:srgbClr val="FF0000"/>
              </a:solidFill>
              <a:effectLst/>
              <a:latin typeface="Verdana" panose="020B0604030504040204" pitchFamily="34" charset="0"/>
              <a:ea typeface="Times New Roman" panose="02020603050405020304" pitchFamily="18" charset="0"/>
              <a:cs typeface="Arial" panose="020B0604020202020204" pitchFamily="34" charset="0"/>
            </a:endParaRPr>
          </a:p>
        </p:txBody>
      </p:sp>
      <p:sp>
        <p:nvSpPr>
          <p:cNvPr id="6" name="Textfeld 5">
            <a:extLst>
              <a:ext uri="{FF2B5EF4-FFF2-40B4-BE49-F238E27FC236}">
                <a16:creationId xmlns:a16="http://schemas.microsoft.com/office/drawing/2014/main" id="{2121DC20-C7CC-AAFE-A27C-F0A800CE8BD3}"/>
              </a:ext>
            </a:extLst>
          </p:cNvPr>
          <p:cNvSpPr txBox="1"/>
          <p:nvPr/>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7" name="Textfeld 6">
            <a:extLst>
              <a:ext uri="{FF2B5EF4-FFF2-40B4-BE49-F238E27FC236}">
                <a16:creationId xmlns:a16="http://schemas.microsoft.com/office/drawing/2014/main" id="{A4FA985C-8BD1-5DB5-E7F2-605710077CEF}"/>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Beobachtbare Objekte am Himmel</a:t>
            </a:r>
          </a:p>
          <a:p>
            <a:endParaRPr lang="de-AT" dirty="0"/>
          </a:p>
        </p:txBody>
      </p:sp>
      <p:sp>
        <p:nvSpPr>
          <p:cNvPr id="8" name="Textfeld 7">
            <a:extLst>
              <a:ext uri="{FF2B5EF4-FFF2-40B4-BE49-F238E27FC236}">
                <a16:creationId xmlns:a16="http://schemas.microsoft.com/office/drawing/2014/main" id="{FB19B9FD-3CFD-38E1-3689-25F1850DFC11}"/>
              </a:ext>
            </a:extLst>
          </p:cNvPr>
          <p:cNvSpPr txBox="1"/>
          <p:nvPr/>
        </p:nvSpPr>
        <p:spPr>
          <a:xfrm>
            <a:off x="388189" y="2536166"/>
            <a:ext cx="8333117" cy="2616101"/>
          </a:xfrm>
          <a:prstGeom prst="rect">
            <a:avLst/>
          </a:prstGeom>
          <a:noFill/>
        </p:spPr>
        <p:txBody>
          <a:bodyPr wrap="square" rtlCol="0">
            <a:spAutoFit/>
          </a:bodyPr>
          <a:lstStyle/>
          <a:p>
            <a:pPr marL="0" indent="0">
              <a:buFont typeface="Arial" panose="020B0604020202020204" pitchFamily="34" charset="0"/>
              <a:buNone/>
            </a:pPr>
            <a:r>
              <a:rPr lang="de-AT" sz="2000" b="1" dirty="0"/>
              <a:t>Spektakuläre Himmelsereignisse</a:t>
            </a:r>
          </a:p>
          <a:p>
            <a:pPr marL="0" indent="0">
              <a:buFont typeface="Arial" panose="020B0604020202020204" pitchFamily="34" charset="0"/>
              <a:buNone/>
            </a:pPr>
            <a:endParaRPr lang="de-AT" b="1" dirty="0"/>
          </a:p>
          <a:p>
            <a:pPr marL="285750" indent="-285750">
              <a:buFont typeface="Arial" panose="020B0604020202020204" pitchFamily="34" charset="0"/>
              <a:buChar char="•"/>
            </a:pPr>
            <a:r>
              <a:rPr lang="de-DE" b="1" dirty="0"/>
              <a:t>Sonnenfinsternis (Neumond):</a:t>
            </a:r>
            <a:r>
              <a:rPr lang="de-DE" dirty="0"/>
              <a:t> Der Mond schiebt sich zwischen Sonne und Erde und verdeckt die Sonnenscheibe teilweise oder vollständig.</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r>
              <a:rPr lang="de-DE" b="1" dirty="0"/>
              <a:t>Mondfinsternis (Vollmond):</a:t>
            </a:r>
            <a:r>
              <a:rPr lang="de-DE" dirty="0"/>
              <a:t> Die Erde schiebt sich zwischen Sonne und Mond und wirft einen Schatten auf den Mond.</a:t>
            </a:r>
            <a:endParaRPr lang="de-AT" dirty="0"/>
          </a:p>
          <a:p>
            <a:pPr marL="285750" indent="-285750">
              <a:buFont typeface="Arial" panose="020B0604020202020204" pitchFamily="34" charset="0"/>
              <a:buChar char="•"/>
            </a:pPr>
            <a:endParaRPr lang="de-AT" dirty="0"/>
          </a:p>
        </p:txBody>
      </p:sp>
      <p:pic>
        <p:nvPicPr>
          <p:cNvPr id="9" name="Grafik 8" descr="Ein Bild, das Grafiken, Logo, Schrift, Design enthält.&#10;&#10;KI-generierte Inhalte können fehlerhaft sein.">
            <a:extLst>
              <a:ext uri="{FF2B5EF4-FFF2-40B4-BE49-F238E27FC236}">
                <a16:creationId xmlns:a16="http://schemas.microsoft.com/office/drawing/2014/main" id="{E8819F2C-8119-8410-5EF9-3A06FDE4ED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pic>
        <p:nvPicPr>
          <p:cNvPr id="10" name="Grafik 9">
            <a:extLst>
              <a:ext uri="{FF2B5EF4-FFF2-40B4-BE49-F238E27FC236}">
                <a16:creationId xmlns:a16="http://schemas.microsoft.com/office/drawing/2014/main" id="{5F984943-273D-61D1-8DD3-48A639CD98A6}"/>
              </a:ext>
            </a:extLst>
          </p:cNvPr>
          <p:cNvPicPr>
            <a:picLocks noChangeAspect="1"/>
          </p:cNvPicPr>
          <p:nvPr/>
        </p:nvPicPr>
        <p:blipFill>
          <a:blip r:embed="rId3"/>
          <a:stretch>
            <a:fillRect/>
          </a:stretch>
        </p:blipFill>
        <p:spPr>
          <a:xfrm>
            <a:off x="8721307" y="1621388"/>
            <a:ext cx="3079629" cy="2426374"/>
          </a:xfrm>
          <a:prstGeom prst="rect">
            <a:avLst/>
          </a:prstGeom>
        </p:spPr>
      </p:pic>
      <p:pic>
        <p:nvPicPr>
          <p:cNvPr id="11" name="Grafik 10">
            <a:extLst>
              <a:ext uri="{FF2B5EF4-FFF2-40B4-BE49-F238E27FC236}">
                <a16:creationId xmlns:a16="http://schemas.microsoft.com/office/drawing/2014/main" id="{2997074B-65B8-9676-6545-47E5FFFA3810}"/>
              </a:ext>
            </a:extLst>
          </p:cNvPr>
          <p:cNvPicPr>
            <a:picLocks noChangeAspect="1"/>
          </p:cNvPicPr>
          <p:nvPr/>
        </p:nvPicPr>
        <p:blipFill>
          <a:blip r:embed="rId4"/>
          <a:stretch>
            <a:fillRect/>
          </a:stretch>
        </p:blipFill>
        <p:spPr>
          <a:xfrm>
            <a:off x="8721306" y="4277527"/>
            <a:ext cx="3152775" cy="2381250"/>
          </a:xfrm>
          <a:prstGeom prst="rect">
            <a:avLst/>
          </a:prstGeom>
        </p:spPr>
      </p:pic>
    </p:spTree>
    <p:extLst>
      <p:ext uri="{BB962C8B-B14F-4D97-AF65-F5344CB8AC3E}">
        <p14:creationId xmlns:p14="http://schemas.microsoft.com/office/powerpoint/2010/main" val="377893006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309EB4-A19B-942D-1BA0-33D1CA81247B}"/>
            </a:ext>
          </a:extLst>
        </p:cNvPr>
        <p:cNvGrpSpPr/>
        <p:nvPr/>
      </p:nvGrpSpPr>
      <p:grpSpPr>
        <a:xfrm>
          <a:off x="0" y="0"/>
          <a:ext cx="0" cy="0"/>
          <a:chOff x="0" y="0"/>
          <a:chExt cx="0" cy="0"/>
        </a:xfrm>
      </p:grpSpPr>
      <p:sp>
        <p:nvSpPr>
          <p:cNvPr id="2" name="Datumsplatzhalter 3">
            <a:extLst>
              <a:ext uri="{FF2B5EF4-FFF2-40B4-BE49-F238E27FC236}">
                <a16:creationId xmlns:a16="http://schemas.microsoft.com/office/drawing/2014/main" id="{1FFFFA35-D45F-7EBD-CDC9-50FE24C4A38C}"/>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93A4B61F-DFF8-6DC8-346F-F5DC9818A94B}"/>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EBEA56DC-079C-C852-C002-8623504C3203}"/>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50</a:t>
            </a:fld>
            <a:endParaRPr lang="de-AT" dirty="0"/>
          </a:p>
        </p:txBody>
      </p:sp>
      <p:sp>
        <p:nvSpPr>
          <p:cNvPr id="5" name="Textfeld 4">
            <a:extLst>
              <a:ext uri="{FF2B5EF4-FFF2-40B4-BE49-F238E27FC236}">
                <a16:creationId xmlns:a16="http://schemas.microsoft.com/office/drawing/2014/main" id="{324CFD06-A13B-8EB6-9C1E-50BE746CF0A6}"/>
              </a:ext>
            </a:extLst>
          </p:cNvPr>
          <p:cNvSpPr txBox="1"/>
          <p:nvPr/>
        </p:nvSpPr>
        <p:spPr>
          <a:xfrm>
            <a:off x="388189" y="1714857"/>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Schwarze Löcher und Neutronensterne (2)</a:t>
            </a:r>
            <a:endParaRPr lang="de-AT" sz="2400" b="0" dirty="0"/>
          </a:p>
        </p:txBody>
      </p:sp>
      <p:sp>
        <p:nvSpPr>
          <p:cNvPr id="6" name="Textfeld 5">
            <a:extLst>
              <a:ext uri="{FF2B5EF4-FFF2-40B4-BE49-F238E27FC236}">
                <a16:creationId xmlns:a16="http://schemas.microsoft.com/office/drawing/2014/main" id="{660BA32F-C754-7800-486D-C192A7B34D24}"/>
              </a:ext>
            </a:extLst>
          </p:cNvPr>
          <p:cNvSpPr txBox="1"/>
          <p:nvPr/>
        </p:nvSpPr>
        <p:spPr>
          <a:xfrm>
            <a:off x="388189" y="2408775"/>
            <a:ext cx="10727486" cy="3970318"/>
          </a:xfrm>
          <a:prstGeom prst="rect">
            <a:avLst/>
          </a:prstGeom>
          <a:noFill/>
        </p:spPr>
        <p:txBody>
          <a:bodyPr wrap="square" rtlCol="0">
            <a:spAutoFit/>
          </a:bodyPr>
          <a:lstStyle/>
          <a:p>
            <a:r>
              <a:rPr lang="de-AT" b="1" dirty="0"/>
              <a:t>Neutronensterne:</a:t>
            </a:r>
          </a:p>
          <a:p>
            <a:endParaRPr lang="de-AT" b="1" dirty="0"/>
          </a:p>
          <a:p>
            <a:pPr marL="285750" indent="-285750">
              <a:buFont typeface="Arial" panose="020B0604020202020204" pitchFamily="34" charset="0"/>
              <a:buChar char="•"/>
            </a:pPr>
            <a:r>
              <a:rPr lang="de-DE" b="1" dirty="0"/>
              <a:t>Entstehung:</a:t>
            </a:r>
            <a:r>
              <a:rPr lang="de-DE" dirty="0"/>
              <a:t> Entstehen im Kollaps des Kerns massereicher Sterne (etwa 8 bis 30 Sonnenmassen) am Ende ihres Lebens in einer Supernova-Explosion.</a:t>
            </a:r>
            <a:endParaRPr lang="de-AT" b="1" dirty="0"/>
          </a:p>
          <a:p>
            <a:pPr marL="285750" indent="-285750">
              <a:buFont typeface="Arial" panose="020B0604020202020204" pitchFamily="34" charset="0"/>
              <a:buChar char="•"/>
            </a:pPr>
            <a:endParaRPr lang="de-AT" b="1" dirty="0"/>
          </a:p>
          <a:p>
            <a:pPr marL="285750" indent="-285750">
              <a:buFont typeface="Arial" panose="020B0604020202020204" pitchFamily="34" charset="0"/>
              <a:buChar char="•"/>
            </a:pPr>
            <a:r>
              <a:rPr lang="de-DE" b="1" dirty="0"/>
              <a:t>Zusammensetzung:</a:t>
            </a:r>
            <a:r>
              <a:rPr lang="de-DE" dirty="0"/>
              <a:t> Bestehen hauptsächlich aus Neutronen, die durch den enormen Gravitationsdruck eng zusammengepresst werden.</a:t>
            </a:r>
            <a:endParaRPr lang="de-AT" b="1" dirty="0"/>
          </a:p>
          <a:p>
            <a:pPr marL="285750" indent="-285750">
              <a:buFont typeface="Arial" panose="020B0604020202020204" pitchFamily="34" charset="0"/>
              <a:buChar char="•"/>
            </a:pPr>
            <a:endParaRPr lang="de-AT" b="1" dirty="0"/>
          </a:p>
          <a:p>
            <a:pPr marL="285750" indent="-285750">
              <a:buFont typeface="Arial" panose="020B0604020202020204" pitchFamily="34" charset="0"/>
              <a:buChar char="•"/>
            </a:pPr>
            <a:r>
              <a:rPr lang="de-DE" b="1" dirty="0"/>
              <a:t>Dichte:</a:t>
            </a:r>
            <a:r>
              <a:rPr lang="de-DE" dirty="0"/>
              <a:t> Unglaublich dicht! Ein teelöffelgroßes Stück Neutronensternmaterie würde auf der Erde Milliarden von Tonnen wiegen.</a:t>
            </a:r>
            <a:endParaRPr lang="de-AT" b="1" dirty="0"/>
          </a:p>
          <a:p>
            <a:pPr marL="285750" indent="-285750">
              <a:buFont typeface="Arial" panose="020B0604020202020204" pitchFamily="34" charset="0"/>
              <a:buChar char="•"/>
            </a:pPr>
            <a:endParaRPr lang="de-AT" b="1" dirty="0"/>
          </a:p>
          <a:p>
            <a:pPr marL="285750" indent="-285750">
              <a:buFont typeface="Arial" panose="020B0604020202020204" pitchFamily="34" charset="0"/>
              <a:buChar char="•"/>
            </a:pPr>
            <a:r>
              <a:rPr lang="de-DE" b="1" dirty="0"/>
              <a:t>Größe:</a:t>
            </a:r>
            <a:r>
              <a:rPr lang="de-DE" dirty="0"/>
              <a:t> Typischer Durchmesser von nur etwa 1 bis 20 Kilometern.</a:t>
            </a:r>
          </a:p>
          <a:p>
            <a:pPr marL="285750" indent="-285750">
              <a:buFont typeface="Arial" panose="020B0604020202020204" pitchFamily="34" charset="0"/>
              <a:buChar char="•"/>
            </a:pPr>
            <a:endParaRPr lang="de-DE" b="1" dirty="0"/>
          </a:p>
          <a:p>
            <a:pPr marL="285750" indent="-285750">
              <a:buFont typeface="Arial" panose="020B0604020202020204" pitchFamily="34" charset="0"/>
              <a:buChar char="•"/>
            </a:pPr>
            <a:r>
              <a:rPr lang="de-DE" b="1" dirty="0"/>
              <a:t>Rotation:</a:t>
            </a:r>
            <a:r>
              <a:rPr lang="de-DE" dirty="0"/>
              <a:t> Viele Neutronensterne rotieren extrem schnell (bis zu Hunderten von Malen pro Sekunde).</a:t>
            </a:r>
            <a:endParaRPr lang="de-AT" b="1" dirty="0"/>
          </a:p>
        </p:txBody>
      </p:sp>
      <p:sp>
        <p:nvSpPr>
          <p:cNvPr id="7" name="Textfeld 6">
            <a:extLst>
              <a:ext uri="{FF2B5EF4-FFF2-40B4-BE49-F238E27FC236}">
                <a16:creationId xmlns:a16="http://schemas.microsoft.com/office/drawing/2014/main" id="{FB4FB988-7F9A-74BE-508E-7FA6B58D163B}"/>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Astrophysik</a:t>
            </a:r>
          </a:p>
          <a:p>
            <a:endParaRPr lang="de-AT" dirty="0"/>
          </a:p>
        </p:txBody>
      </p:sp>
      <p:pic>
        <p:nvPicPr>
          <p:cNvPr id="8" name="Grafik 7" descr="Ein Bild, das Grafiken, Logo, Schrift, Design enthält.&#10;&#10;KI-generierte Inhalte können fehlerhaft sein.">
            <a:extLst>
              <a:ext uri="{FF2B5EF4-FFF2-40B4-BE49-F238E27FC236}">
                <a16:creationId xmlns:a16="http://schemas.microsoft.com/office/drawing/2014/main" id="{1E920839-C47E-81E6-2E63-083BE303CA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spTree>
    <p:extLst>
      <p:ext uri="{BB962C8B-B14F-4D97-AF65-F5344CB8AC3E}">
        <p14:creationId xmlns:p14="http://schemas.microsoft.com/office/powerpoint/2010/main" val="109192177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CDA66F-6CEE-7DD7-FBD8-D82CD7E39756}"/>
            </a:ext>
          </a:extLst>
        </p:cNvPr>
        <p:cNvGrpSpPr/>
        <p:nvPr/>
      </p:nvGrpSpPr>
      <p:grpSpPr>
        <a:xfrm>
          <a:off x="0" y="0"/>
          <a:ext cx="0" cy="0"/>
          <a:chOff x="0" y="0"/>
          <a:chExt cx="0" cy="0"/>
        </a:xfrm>
      </p:grpSpPr>
      <p:sp>
        <p:nvSpPr>
          <p:cNvPr id="2" name="Datumsplatzhalter 3">
            <a:extLst>
              <a:ext uri="{FF2B5EF4-FFF2-40B4-BE49-F238E27FC236}">
                <a16:creationId xmlns:a16="http://schemas.microsoft.com/office/drawing/2014/main" id="{E36C22E8-4F15-B159-E4D2-4B9D1D49502E}"/>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30FC5A18-57E7-8D60-B362-BB4DD95392F1}"/>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FEDECD1C-9366-6B1B-30DC-04068313B978}"/>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51</a:t>
            </a:fld>
            <a:endParaRPr lang="de-AT" dirty="0"/>
          </a:p>
        </p:txBody>
      </p:sp>
      <p:sp>
        <p:nvSpPr>
          <p:cNvPr id="5" name="Textfeld 4">
            <a:extLst>
              <a:ext uri="{FF2B5EF4-FFF2-40B4-BE49-F238E27FC236}">
                <a16:creationId xmlns:a16="http://schemas.microsoft.com/office/drawing/2014/main" id="{1F107AB2-F53D-EBD0-F468-1F1E790393E3}"/>
              </a:ext>
            </a:extLst>
          </p:cNvPr>
          <p:cNvSpPr txBox="1"/>
          <p:nvPr/>
        </p:nvSpPr>
        <p:spPr>
          <a:xfrm>
            <a:off x="388189" y="1714857"/>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Schwarze Löcher und Neutronensterne (3)</a:t>
            </a:r>
            <a:endParaRPr lang="de-AT" sz="2400" b="0" dirty="0"/>
          </a:p>
        </p:txBody>
      </p:sp>
      <p:sp>
        <p:nvSpPr>
          <p:cNvPr id="6" name="Textfeld 5">
            <a:extLst>
              <a:ext uri="{FF2B5EF4-FFF2-40B4-BE49-F238E27FC236}">
                <a16:creationId xmlns:a16="http://schemas.microsoft.com/office/drawing/2014/main" id="{3DCE650A-8FDA-BAB6-810C-46884FC32A3D}"/>
              </a:ext>
            </a:extLst>
          </p:cNvPr>
          <p:cNvSpPr txBox="1"/>
          <p:nvPr/>
        </p:nvSpPr>
        <p:spPr>
          <a:xfrm>
            <a:off x="388189" y="2408775"/>
            <a:ext cx="10727486" cy="2585323"/>
          </a:xfrm>
          <a:prstGeom prst="rect">
            <a:avLst/>
          </a:prstGeom>
          <a:noFill/>
        </p:spPr>
        <p:txBody>
          <a:bodyPr wrap="square" rtlCol="0">
            <a:spAutoFit/>
          </a:bodyPr>
          <a:lstStyle/>
          <a:p>
            <a:r>
              <a:rPr lang="de-AT" b="1" dirty="0"/>
              <a:t>Neutronensterne:</a:t>
            </a:r>
          </a:p>
          <a:p>
            <a:endParaRPr lang="de-AT" b="1" dirty="0"/>
          </a:p>
          <a:p>
            <a:pPr marL="285750" indent="-285750">
              <a:buFont typeface="Arial" panose="020B0604020202020204" pitchFamily="34" charset="0"/>
              <a:buChar char="•"/>
            </a:pPr>
            <a:r>
              <a:rPr lang="de-DE" b="1" dirty="0"/>
              <a:t>Magnetfelder:</a:t>
            </a:r>
            <a:r>
              <a:rPr lang="de-DE" dirty="0"/>
              <a:t> Besitzen oft extrem starke Magnetfelder, die Billionen Mal stärker sind als das der Erde.</a:t>
            </a:r>
            <a:endParaRPr lang="de-AT" b="1" dirty="0"/>
          </a:p>
          <a:p>
            <a:pPr marL="285750" indent="-285750">
              <a:buFont typeface="Arial" panose="020B0604020202020204" pitchFamily="34" charset="0"/>
              <a:buChar char="•"/>
            </a:pPr>
            <a:endParaRPr lang="de-AT" b="1" dirty="0"/>
          </a:p>
          <a:p>
            <a:pPr marL="285750" indent="-285750">
              <a:buFont typeface="Arial" panose="020B0604020202020204" pitchFamily="34" charset="0"/>
              <a:buChar char="•"/>
            </a:pPr>
            <a:r>
              <a:rPr lang="de-DE" b="1" dirty="0"/>
              <a:t>Pulsare:</a:t>
            </a:r>
            <a:r>
              <a:rPr lang="de-DE" dirty="0"/>
              <a:t> Einige rotierende Neutronensterne senden gebündelte Radiostrahlen (und andere elektromagnetische Strahlung) aus ihren magnetischen Polen. Wenn diese Strahlen die Erde treffen, erscheinen sie als periodische Pulse – daher der Name "Pulsar".</a:t>
            </a:r>
            <a:endParaRPr lang="de-AT" b="1" dirty="0"/>
          </a:p>
          <a:p>
            <a:pPr marL="285750" indent="-285750">
              <a:buFont typeface="Arial" panose="020B0604020202020204" pitchFamily="34" charset="0"/>
              <a:buChar char="•"/>
            </a:pPr>
            <a:endParaRPr lang="de-AT" b="1" dirty="0"/>
          </a:p>
          <a:p>
            <a:pPr marL="285750" indent="-285750">
              <a:buFont typeface="Arial" panose="020B0604020202020204" pitchFamily="34" charset="0"/>
              <a:buChar char="•"/>
            </a:pPr>
            <a:endParaRPr lang="de-AT" b="1" dirty="0"/>
          </a:p>
        </p:txBody>
      </p:sp>
      <p:sp>
        <p:nvSpPr>
          <p:cNvPr id="7" name="Textfeld 6">
            <a:extLst>
              <a:ext uri="{FF2B5EF4-FFF2-40B4-BE49-F238E27FC236}">
                <a16:creationId xmlns:a16="http://schemas.microsoft.com/office/drawing/2014/main" id="{E4513B97-55E0-4F5E-56D7-127FCD1B2523}"/>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Astrophysik</a:t>
            </a:r>
          </a:p>
          <a:p>
            <a:endParaRPr lang="de-AT" dirty="0"/>
          </a:p>
        </p:txBody>
      </p:sp>
      <p:pic>
        <p:nvPicPr>
          <p:cNvPr id="8" name="Grafik 7" descr="Ein Bild, das Grafiken, Logo, Schrift, Design enthält.&#10;&#10;KI-generierte Inhalte können fehlerhaft sein.">
            <a:extLst>
              <a:ext uri="{FF2B5EF4-FFF2-40B4-BE49-F238E27FC236}">
                <a16:creationId xmlns:a16="http://schemas.microsoft.com/office/drawing/2014/main" id="{AD8252A7-7A42-CEAD-BD37-F07E753552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spTree>
    <p:extLst>
      <p:ext uri="{BB962C8B-B14F-4D97-AF65-F5344CB8AC3E}">
        <p14:creationId xmlns:p14="http://schemas.microsoft.com/office/powerpoint/2010/main" val="324883928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ED5AD8-290C-AD6B-44F2-439050B36234}"/>
            </a:ext>
          </a:extLst>
        </p:cNvPr>
        <p:cNvGrpSpPr/>
        <p:nvPr/>
      </p:nvGrpSpPr>
      <p:grpSpPr>
        <a:xfrm>
          <a:off x="0" y="0"/>
          <a:ext cx="0" cy="0"/>
          <a:chOff x="0" y="0"/>
          <a:chExt cx="0" cy="0"/>
        </a:xfrm>
      </p:grpSpPr>
      <p:sp>
        <p:nvSpPr>
          <p:cNvPr id="2" name="Datumsplatzhalter 3">
            <a:extLst>
              <a:ext uri="{FF2B5EF4-FFF2-40B4-BE49-F238E27FC236}">
                <a16:creationId xmlns:a16="http://schemas.microsoft.com/office/drawing/2014/main" id="{BA931141-EB7C-AE2E-97F1-DAB63DD3221A}"/>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AAB9749A-4628-AF8B-DA95-8529884E01AE}"/>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32D3AF7E-702D-8A9E-9E4E-B23D0F612915}"/>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52</a:t>
            </a:fld>
            <a:endParaRPr lang="de-AT" dirty="0"/>
          </a:p>
        </p:txBody>
      </p:sp>
      <p:sp>
        <p:nvSpPr>
          <p:cNvPr id="5" name="Textfeld 4">
            <a:extLst>
              <a:ext uri="{FF2B5EF4-FFF2-40B4-BE49-F238E27FC236}">
                <a16:creationId xmlns:a16="http://schemas.microsoft.com/office/drawing/2014/main" id="{ABFD97AA-321A-CD2F-0CD9-3E5F00DD6885}"/>
              </a:ext>
            </a:extLst>
          </p:cNvPr>
          <p:cNvSpPr txBox="1"/>
          <p:nvPr/>
        </p:nvSpPr>
        <p:spPr>
          <a:xfrm>
            <a:off x="388189" y="1714857"/>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Schwarze Löcher und Neutronensterne (4)</a:t>
            </a:r>
            <a:endParaRPr lang="de-AT" sz="2400" b="0" dirty="0"/>
          </a:p>
        </p:txBody>
      </p:sp>
      <p:sp>
        <p:nvSpPr>
          <p:cNvPr id="6" name="Textfeld 5">
            <a:extLst>
              <a:ext uri="{FF2B5EF4-FFF2-40B4-BE49-F238E27FC236}">
                <a16:creationId xmlns:a16="http://schemas.microsoft.com/office/drawing/2014/main" id="{89E3486B-AE8B-D422-8A5F-C5BB3DB78669}"/>
              </a:ext>
            </a:extLst>
          </p:cNvPr>
          <p:cNvSpPr txBox="1"/>
          <p:nvPr/>
        </p:nvSpPr>
        <p:spPr>
          <a:xfrm>
            <a:off x="388189" y="2408775"/>
            <a:ext cx="10727486" cy="4524315"/>
          </a:xfrm>
          <a:prstGeom prst="rect">
            <a:avLst/>
          </a:prstGeom>
          <a:noFill/>
        </p:spPr>
        <p:txBody>
          <a:bodyPr wrap="square" rtlCol="0">
            <a:spAutoFit/>
          </a:bodyPr>
          <a:lstStyle/>
          <a:p>
            <a:r>
              <a:rPr lang="de-AT" b="1" dirty="0"/>
              <a:t>Schwarze Löcher:</a:t>
            </a:r>
          </a:p>
          <a:p>
            <a:endParaRPr lang="de-AT" b="1" dirty="0"/>
          </a:p>
          <a:p>
            <a:pPr marL="285750" indent="-285750">
              <a:buFont typeface="Arial" panose="020B0604020202020204" pitchFamily="34" charset="0"/>
              <a:buChar char="•"/>
            </a:pPr>
            <a:r>
              <a:rPr lang="de-DE" b="1" dirty="0"/>
              <a:t>Entstehung:</a:t>
            </a:r>
            <a:r>
              <a:rPr lang="de-DE" dirty="0"/>
              <a:t> Entstehen, wenn der Kern noch massereicherer Sterne (etwa &gt; 30 Sonnenmassen) am Ende ihres Lebens kollabiert und die Gravitationskräfte jeglichen Gegendruck überwinden.</a:t>
            </a:r>
          </a:p>
          <a:p>
            <a:pPr marL="285750" indent="-285750">
              <a:buFont typeface="Arial" panose="020B0604020202020204" pitchFamily="34" charset="0"/>
              <a:buChar char="•"/>
            </a:pPr>
            <a:endParaRPr lang="de-DE" b="1" dirty="0"/>
          </a:p>
          <a:p>
            <a:pPr marL="285750" indent="-285750">
              <a:buFont typeface="Arial" panose="020B0604020202020204" pitchFamily="34" charset="0"/>
              <a:buChar char="•"/>
            </a:pPr>
            <a:r>
              <a:rPr lang="de-DE" b="1" dirty="0"/>
              <a:t>Singularität:</a:t>
            </a:r>
            <a:r>
              <a:rPr lang="de-DE" dirty="0"/>
              <a:t> Die gesamte Masse des Sterns wird in einem unendlich kleinen Punkt, der Singularität, konzentriert.</a:t>
            </a:r>
            <a:endParaRPr lang="de-DE" b="1" dirty="0"/>
          </a:p>
          <a:p>
            <a:pPr marL="285750" indent="-285750">
              <a:buFont typeface="Arial" panose="020B0604020202020204" pitchFamily="34" charset="0"/>
              <a:buChar char="•"/>
            </a:pPr>
            <a:endParaRPr lang="de-DE" b="1" dirty="0"/>
          </a:p>
          <a:p>
            <a:pPr marL="285750" indent="-285750">
              <a:buFont typeface="Arial" panose="020B0604020202020204" pitchFamily="34" charset="0"/>
              <a:buChar char="•"/>
            </a:pPr>
            <a:r>
              <a:rPr lang="de-DE" b="1" dirty="0"/>
              <a:t>Ereignishorizont:</a:t>
            </a:r>
            <a:r>
              <a:rPr lang="de-DE" dirty="0"/>
              <a:t> Eine gedachte Grenze um die Singularität, innerhalb derer die Schwerkraft so stark ist, dass nichts, nicht einmal Licht, entkommen kann. Der Radius des Ereignishorizonts wird Schwarzschild-Radius genannt und hängt von der Masse des Schwarzen Lochs ab.</a:t>
            </a:r>
            <a:endParaRPr lang="de-DE" b="1" dirty="0"/>
          </a:p>
          <a:p>
            <a:pPr marL="285750" indent="-285750">
              <a:buFont typeface="Arial" panose="020B0604020202020204" pitchFamily="34" charset="0"/>
              <a:buChar char="•"/>
            </a:pPr>
            <a:endParaRPr lang="de-DE" b="1" dirty="0"/>
          </a:p>
          <a:p>
            <a:pPr marL="285750" indent="-285750">
              <a:buFont typeface="Arial" panose="020B0604020202020204" pitchFamily="34" charset="0"/>
              <a:buChar char="•"/>
            </a:pPr>
            <a:r>
              <a:rPr lang="de-DE" b="1" dirty="0"/>
              <a:t>"Schwarz":</a:t>
            </a:r>
            <a:r>
              <a:rPr lang="de-DE" dirty="0"/>
              <a:t> Da kein Licht entkommen kann, sind Schwarze Löcher direkt nicht sichtbar.</a:t>
            </a:r>
            <a:endParaRPr lang="de-DE" b="1" dirty="0"/>
          </a:p>
          <a:p>
            <a:pPr marL="285750" indent="-285750">
              <a:buFont typeface="Arial" panose="020B0604020202020204" pitchFamily="34" charset="0"/>
              <a:buChar char="•"/>
            </a:pPr>
            <a:endParaRPr lang="de-DE" b="1" dirty="0"/>
          </a:p>
          <a:p>
            <a:pPr marL="285750" indent="-285750">
              <a:buFont typeface="Arial" panose="020B0604020202020204" pitchFamily="34" charset="0"/>
              <a:buChar char="•"/>
            </a:pPr>
            <a:endParaRPr lang="de-AT" b="1" dirty="0"/>
          </a:p>
          <a:p>
            <a:pPr marL="285750" indent="-285750">
              <a:buFont typeface="Arial" panose="020B0604020202020204" pitchFamily="34" charset="0"/>
              <a:buChar char="•"/>
            </a:pPr>
            <a:endParaRPr lang="de-AT" b="1" dirty="0"/>
          </a:p>
        </p:txBody>
      </p:sp>
      <p:sp>
        <p:nvSpPr>
          <p:cNvPr id="7" name="Textfeld 6">
            <a:extLst>
              <a:ext uri="{FF2B5EF4-FFF2-40B4-BE49-F238E27FC236}">
                <a16:creationId xmlns:a16="http://schemas.microsoft.com/office/drawing/2014/main" id="{89B19DCE-8AC0-41E3-8596-2C84AF413C97}"/>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Astrophysik</a:t>
            </a:r>
          </a:p>
          <a:p>
            <a:endParaRPr lang="de-AT" dirty="0"/>
          </a:p>
        </p:txBody>
      </p:sp>
      <p:pic>
        <p:nvPicPr>
          <p:cNvPr id="8" name="Grafik 7" descr="Ein Bild, das Grafiken, Logo, Schrift, Design enthält.&#10;&#10;KI-generierte Inhalte können fehlerhaft sein.">
            <a:extLst>
              <a:ext uri="{FF2B5EF4-FFF2-40B4-BE49-F238E27FC236}">
                <a16:creationId xmlns:a16="http://schemas.microsoft.com/office/drawing/2014/main" id="{14538F17-7B0D-1B80-306D-E41165837E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spTree>
    <p:extLst>
      <p:ext uri="{BB962C8B-B14F-4D97-AF65-F5344CB8AC3E}">
        <p14:creationId xmlns:p14="http://schemas.microsoft.com/office/powerpoint/2010/main" val="235394606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AE70AA-80F8-9F8A-9755-AAAAA5DED2AA}"/>
            </a:ext>
          </a:extLst>
        </p:cNvPr>
        <p:cNvGrpSpPr/>
        <p:nvPr/>
      </p:nvGrpSpPr>
      <p:grpSpPr>
        <a:xfrm>
          <a:off x="0" y="0"/>
          <a:ext cx="0" cy="0"/>
          <a:chOff x="0" y="0"/>
          <a:chExt cx="0" cy="0"/>
        </a:xfrm>
      </p:grpSpPr>
      <p:sp>
        <p:nvSpPr>
          <p:cNvPr id="2" name="Datumsplatzhalter 3">
            <a:extLst>
              <a:ext uri="{FF2B5EF4-FFF2-40B4-BE49-F238E27FC236}">
                <a16:creationId xmlns:a16="http://schemas.microsoft.com/office/drawing/2014/main" id="{4FD87F4A-EB62-4DAB-A479-DFF728147EDC}"/>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56B2478A-61E2-F398-7140-30525E3C64E7}"/>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9B12C408-7180-DB19-95F6-166E6E0395BF}"/>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53</a:t>
            </a:fld>
            <a:endParaRPr lang="de-AT" dirty="0"/>
          </a:p>
        </p:txBody>
      </p:sp>
      <p:sp>
        <p:nvSpPr>
          <p:cNvPr id="5" name="Textfeld 4">
            <a:extLst>
              <a:ext uri="{FF2B5EF4-FFF2-40B4-BE49-F238E27FC236}">
                <a16:creationId xmlns:a16="http://schemas.microsoft.com/office/drawing/2014/main" id="{2757F422-3C0C-B958-1A2D-A3FCBBFE9148}"/>
              </a:ext>
            </a:extLst>
          </p:cNvPr>
          <p:cNvSpPr txBox="1"/>
          <p:nvPr/>
        </p:nvSpPr>
        <p:spPr>
          <a:xfrm>
            <a:off x="388189" y="1223644"/>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Schwarze Löcher und Neutronensterne (5)</a:t>
            </a:r>
            <a:endParaRPr lang="de-AT" sz="2400" b="0" dirty="0"/>
          </a:p>
        </p:txBody>
      </p:sp>
      <p:sp>
        <p:nvSpPr>
          <p:cNvPr id="6" name="Textfeld 5">
            <a:extLst>
              <a:ext uri="{FF2B5EF4-FFF2-40B4-BE49-F238E27FC236}">
                <a16:creationId xmlns:a16="http://schemas.microsoft.com/office/drawing/2014/main" id="{88E7690D-761A-4191-5AF3-9E822DC649F1}"/>
              </a:ext>
            </a:extLst>
          </p:cNvPr>
          <p:cNvSpPr txBox="1"/>
          <p:nvPr/>
        </p:nvSpPr>
        <p:spPr>
          <a:xfrm>
            <a:off x="388189" y="1920160"/>
            <a:ext cx="11260886" cy="4801314"/>
          </a:xfrm>
          <a:prstGeom prst="rect">
            <a:avLst/>
          </a:prstGeom>
          <a:noFill/>
        </p:spPr>
        <p:txBody>
          <a:bodyPr wrap="square" rtlCol="0">
            <a:spAutoFit/>
          </a:bodyPr>
          <a:lstStyle/>
          <a:p>
            <a:r>
              <a:rPr lang="de-AT" b="1" dirty="0"/>
              <a:t>Schwarze Löcher:</a:t>
            </a:r>
          </a:p>
          <a:p>
            <a:endParaRPr lang="de-AT" b="1" dirty="0"/>
          </a:p>
          <a:p>
            <a:pPr marL="285750" indent="-285750">
              <a:buFont typeface="Arial" panose="020B0604020202020204" pitchFamily="34" charset="0"/>
              <a:buChar char="•"/>
            </a:pPr>
            <a:r>
              <a:rPr lang="de-DE" b="1" dirty="0"/>
              <a:t>Nachweis:</a:t>
            </a:r>
            <a:r>
              <a:rPr lang="de-DE" dirty="0"/>
              <a:t> Schwarze Löcher können indirekt durch ihre gravitativen Auswirkungen auf die Umgebung nachgewiesen werden:</a:t>
            </a:r>
          </a:p>
          <a:p>
            <a:pPr marL="285750" indent="-285750">
              <a:buFont typeface="Arial" panose="020B0604020202020204" pitchFamily="34" charset="0"/>
              <a:buChar char="•"/>
            </a:pPr>
            <a:endParaRPr lang="de-DE" b="1" dirty="0"/>
          </a:p>
          <a:p>
            <a:pPr marL="742950" lvl="1" indent="-285750">
              <a:buFont typeface="Arial" panose="020B0604020202020204" pitchFamily="34" charset="0"/>
              <a:buChar char="•"/>
            </a:pPr>
            <a:r>
              <a:rPr lang="de-DE" b="1" dirty="0"/>
              <a:t>Bewegung von Sternen:</a:t>
            </a:r>
            <a:r>
              <a:rPr lang="de-DE" dirty="0"/>
              <a:t> Sterne, die ein unsichtbares, massereiches Objekt umkreisen.</a:t>
            </a:r>
          </a:p>
          <a:p>
            <a:pPr marL="742950" lvl="1" indent="-285750">
              <a:buFont typeface="Arial" panose="020B0604020202020204" pitchFamily="34" charset="0"/>
              <a:buChar char="•"/>
            </a:pPr>
            <a:endParaRPr lang="de-DE" b="1" dirty="0"/>
          </a:p>
          <a:p>
            <a:pPr marL="742950" lvl="1" indent="-285750">
              <a:buFont typeface="Arial" panose="020B0604020202020204" pitchFamily="34" charset="0"/>
              <a:buChar char="•"/>
            </a:pPr>
            <a:r>
              <a:rPr lang="de-DE" b="1" dirty="0"/>
              <a:t>Akkretionsscheiben:</a:t>
            </a:r>
            <a:r>
              <a:rPr lang="de-DE" dirty="0"/>
              <a:t> Materie, die spiralförmig in ein Schwarzes Loch stürzt und dabei extrem aufgeheizt wird, wodurch intensive Strahlung (Röntgenstrahlung) entsteht.</a:t>
            </a:r>
            <a:endParaRPr lang="de-DE" b="1" dirty="0"/>
          </a:p>
          <a:p>
            <a:pPr marL="742950" lvl="1" indent="-285750">
              <a:buFont typeface="Arial" panose="020B0604020202020204" pitchFamily="34" charset="0"/>
              <a:buChar char="•"/>
            </a:pPr>
            <a:endParaRPr lang="de-DE" b="1" dirty="0"/>
          </a:p>
          <a:p>
            <a:pPr marL="742950" lvl="1" indent="-285750">
              <a:buFont typeface="Arial" panose="020B0604020202020204" pitchFamily="34" charset="0"/>
              <a:buChar char="•"/>
            </a:pPr>
            <a:r>
              <a:rPr lang="de-DE" b="1" dirty="0"/>
              <a:t>Gravitationswellen:</a:t>
            </a:r>
            <a:r>
              <a:rPr lang="de-DE" dirty="0"/>
              <a:t> Verschmelzungen von Schwarzen Löchern erzeugen messbare Raumzeitwellen.</a:t>
            </a:r>
            <a:endParaRPr lang="de-DE" b="1" dirty="0"/>
          </a:p>
          <a:p>
            <a:pPr marL="742950" lvl="1" indent="-285750">
              <a:buFont typeface="Arial" panose="020B0604020202020204" pitchFamily="34" charset="0"/>
              <a:buChar char="•"/>
            </a:pPr>
            <a:endParaRPr lang="de-DE" b="1" dirty="0"/>
          </a:p>
          <a:p>
            <a:pPr marL="742950" lvl="1" indent="-285750">
              <a:buFont typeface="Arial" panose="020B0604020202020204" pitchFamily="34" charset="0"/>
              <a:buChar char="•"/>
            </a:pPr>
            <a:r>
              <a:rPr lang="de-DE" b="1" dirty="0"/>
              <a:t>(Direkte) Abbildung:</a:t>
            </a:r>
            <a:r>
              <a:rPr lang="de-DE" dirty="0"/>
              <a:t> Das Event Horizon </a:t>
            </a:r>
            <a:r>
              <a:rPr lang="de-DE" dirty="0" err="1"/>
              <a:t>Telescope</a:t>
            </a:r>
            <a:r>
              <a:rPr lang="de-DE" dirty="0"/>
              <a:t> hat die ersten direkten Bilder der Schatten von supermassereichen Schwarzen Löchern in den Galaxien M87* und </a:t>
            </a:r>
            <a:r>
              <a:rPr lang="de-DE" dirty="0" err="1"/>
              <a:t>Sagittarius</a:t>
            </a:r>
            <a:r>
              <a:rPr lang="de-DE" dirty="0"/>
              <a:t> A* (im Zentrum unserer Milchstraße) aufgenommen.</a:t>
            </a:r>
            <a:endParaRPr lang="de-DE" b="1" dirty="0"/>
          </a:p>
          <a:p>
            <a:pPr marL="285750" indent="-285750">
              <a:buFont typeface="Arial" panose="020B0604020202020204" pitchFamily="34" charset="0"/>
              <a:buChar char="•"/>
            </a:pPr>
            <a:endParaRPr lang="de-AT" b="1" dirty="0"/>
          </a:p>
          <a:p>
            <a:pPr marL="285750" indent="-285750">
              <a:buFont typeface="Arial" panose="020B0604020202020204" pitchFamily="34" charset="0"/>
              <a:buChar char="•"/>
            </a:pPr>
            <a:endParaRPr lang="de-AT" b="1" dirty="0"/>
          </a:p>
        </p:txBody>
      </p:sp>
      <p:sp>
        <p:nvSpPr>
          <p:cNvPr id="7" name="Textfeld 6">
            <a:extLst>
              <a:ext uri="{FF2B5EF4-FFF2-40B4-BE49-F238E27FC236}">
                <a16:creationId xmlns:a16="http://schemas.microsoft.com/office/drawing/2014/main" id="{98BE4AE0-A0A3-9457-14FC-37A09385D7C1}"/>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Astrophysik</a:t>
            </a:r>
          </a:p>
          <a:p>
            <a:endParaRPr lang="de-AT" dirty="0"/>
          </a:p>
        </p:txBody>
      </p:sp>
      <p:pic>
        <p:nvPicPr>
          <p:cNvPr id="8" name="Grafik 7" descr="Ein Bild, das Grafiken, Logo, Schrift, Design enthält.&#10;&#10;KI-generierte Inhalte können fehlerhaft sein.">
            <a:extLst>
              <a:ext uri="{FF2B5EF4-FFF2-40B4-BE49-F238E27FC236}">
                <a16:creationId xmlns:a16="http://schemas.microsoft.com/office/drawing/2014/main" id="{CF6A14E9-85A0-7F6F-6845-A1FDB2ED3E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spTree>
    <p:extLst>
      <p:ext uri="{BB962C8B-B14F-4D97-AF65-F5344CB8AC3E}">
        <p14:creationId xmlns:p14="http://schemas.microsoft.com/office/powerpoint/2010/main" val="116339871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7C2B8F-F76C-AE7C-60DB-F3D99022406C}"/>
            </a:ext>
          </a:extLst>
        </p:cNvPr>
        <p:cNvGrpSpPr/>
        <p:nvPr/>
      </p:nvGrpSpPr>
      <p:grpSpPr>
        <a:xfrm>
          <a:off x="0" y="0"/>
          <a:ext cx="0" cy="0"/>
          <a:chOff x="0" y="0"/>
          <a:chExt cx="0" cy="0"/>
        </a:xfrm>
      </p:grpSpPr>
      <p:sp>
        <p:nvSpPr>
          <p:cNvPr id="2" name="Datumsplatzhalter 3">
            <a:extLst>
              <a:ext uri="{FF2B5EF4-FFF2-40B4-BE49-F238E27FC236}">
                <a16:creationId xmlns:a16="http://schemas.microsoft.com/office/drawing/2014/main" id="{8186DB80-3503-A523-C3D4-10A61500B1EE}"/>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D9F7782E-B9A4-A30B-0CCE-297071C1BC02}"/>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F5CD8118-BD1E-C61C-9A2E-E6A3E01B4BD3}"/>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54</a:t>
            </a:fld>
            <a:endParaRPr lang="de-AT" dirty="0"/>
          </a:p>
        </p:txBody>
      </p:sp>
      <p:sp>
        <p:nvSpPr>
          <p:cNvPr id="5" name="Textfeld 4">
            <a:extLst>
              <a:ext uri="{FF2B5EF4-FFF2-40B4-BE49-F238E27FC236}">
                <a16:creationId xmlns:a16="http://schemas.microsoft.com/office/drawing/2014/main" id="{1B4D0C3E-EDF9-3251-48F1-257B22641A02}"/>
              </a:ext>
            </a:extLst>
          </p:cNvPr>
          <p:cNvSpPr txBox="1"/>
          <p:nvPr/>
        </p:nvSpPr>
        <p:spPr>
          <a:xfrm>
            <a:off x="388189" y="1223644"/>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Schwarze Löcher und Neutronensterne (6)</a:t>
            </a:r>
            <a:endParaRPr lang="de-AT" sz="2400" b="0" dirty="0"/>
          </a:p>
        </p:txBody>
      </p:sp>
      <p:sp>
        <p:nvSpPr>
          <p:cNvPr id="6" name="Textfeld 5">
            <a:extLst>
              <a:ext uri="{FF2B5EF4-FFF2-40B4-BE49-F238E27FC236}">
                <a16:creationId xmlns:a16="http://schemas.microsoft.com/office/drawing/2014/main" id="{5883A68A-335C-D9F1-DB9E-46EC0E853B0A}"/>
              </a:ext>
            </a:extLst>
          </p:cNvPr>
          <p:cNvSpPr txBox="1"/>
          <p:nvPr/>
        </p:nvSpPr>
        <p:spPr>
          <a:xfrm>
            <a:off x="388189" y="1920160"/>
            <a:ext cx="11260886" cy="4247317"/>
          </a:xfrm>
          <a:prstGeom prst="rect">
            <a:avLst/>
          </a:prstGeom>
          <a:noFill/>
        </p:spPr>
        <p:txBody>
          <a:bodyPr wrap="square" rtlCol="0">
            <a:spAutoFit/>
          </a:bodyPr>
          <a:lstStyle/>
          <a:p>
            <a:r>
              <a:rPr lang="de-AT" b="1" dirty="0"/>
              <a:t>Arten von Schwarzen Löchern:</a:t>
            </a:r>
          </a:p>
          <a:p>
            <a:endParaRPr lang="de-AT" b="1" dirty="0"/>
          </a:p>
          <a:p>
            <a:pPr marL="285750" indent="-285750">
              <a:buFont typeface="Arial" panose="020B0604020202020204" pitchFamily="34" charset="0"/>
              <a:buChar char="•"/>
            </a:pPr>
            <a:endParaRPr lang="de-AT" b="1" dirty="0"/>
          </a:p>
          <a:p>
            <a:pPr marL="285750" indent="-285750">
              <a:buFont typeface="Arial" panose="020B0604020202020204" pitchFamily="34" charset="0"/>
              <a:buChar char="•"/>
            </a:pPr>
            <a:r>
              <a:rPr lang="de-DE" b="1" dirty="0"/>
              <a:t>Stellare Schwarze Löcher:</a:t>
            </a:r>
            <a:r>
              <a:rPr lang="de-DE" dirty="0"/>
              <a:t> Entstehen aus dem Kollaps einzelner massereicher Sterne (bis zu einigen Dutzend Sonnenmassen).</a:t>
            </a:r>
          </a:p>
          <a:p>
            <a:pPr marL="285750" indent="-285750">
              <a:buFont typeface="Arial" panose="020B0604020202020204" pitchFamily="34" charset="0"/>
              <a:buChar char="•"/>
            </a:pPr>
            <a:endParaRPr lang="de-DE" b="1" dirty="0"/>
          </a:p>
          <a:p>
            <a:pPr marL="285750" indent="-285750">
              <a:buFont typeface="Arial" panose="020B0604020202020204" pitchFamily="34" charset="0"/>
              <a:buChar char="•"/>
            </a:pPr>
            <a:r>
              <a:rPr lang="de-DE" b="1" dirty="0"/>
              <a:t>Supermassereiche Schwarze Löcher (SMBHs):</a:t>
            </a:r>
            <a:r>
              <a:rPr lang="de-DE" dirty="0"/>
              <a:t> Befinden sich in den Zentren der meisten Galaxien und haben Massen von Millionen bis Milliarden Sonnenmassen. Ihre Entstehung ist noch nicht vollständig geklärt.</a:t>
            </a:r>
          </a:p>
          <a:p>
            <a:pPr marL="285750" indent="-285750">
              <a:buFont typeface="Arial" panose="020B0604020202020204" pitchFamily="34" charset="0"/>
              <a:buChar char="•"/>
            </a:pPr>
            <a:endParaRPr lang="de-DE" b="1" dirty="0"/>
          </a:p>
          <a:p>
            <a:pPr marL="285750" indent="-285750">
              <a:buFont typeface="Arial" panose="020B0604020202020204" pitchFamily="34" charset="0"/>
              <a:buChar char="•"/>
            </a:pPr>
            <a:r>
              <a:rPr lang="de-DE" b="1" dirty="0"/>
              <a:t>Mittelschwere Schwarze Löcher (IMBHs):</a:t>
            </a:r>
            <a:r>
              <a:rPr lang="de-DE" dirty="0"/>
              <a:t> Mit Massen zwischen stellaren und supermassereichen Schwarzen Löchern (Hunderte bis Zehntausende Sonnenmassen). Ihre Existenz wurde erst kürzlich durch Beobachtungen gestützt.</a:t>
            </a:r>
            <a:endParaRPr lang="de-DE" b="1" dirty="0"/>
          </a:p>
          <a:p>
            <a:pPr marL="285750" indent="-285750">
              <a:buFont typeface="Arial" panose="020B0604020202020204" pitchFamily="34" charset="0"/>
              <a:buChar char="•"/>
            </a:pPr>
            <a:endParaRPr lang="de-DE" b="1" dirty="0"/>
          </a:p>
          <a:p>
            <a:pPr marL="285750" indent="-285750">
              <a:buFont typeface="Arial" panose="020B0604020202020204" pitchFamily="34" charset="0"/>
              <a:buChar char="•"/>
            </a:pPr>
            <a:r>
              <a:rPr lang="de-DE" b="1" dirty="0"/>
              <a:t>Primordiale Schwarze Löcher (hypothetisch):</a:t>
            </a:r>
            <a:r>
              <a:rPr lang="de-DE" dirty="0"/>
              <a:t> Könnten im frühen Universum entstanden sein, haben aber noch keinen direkten Nachweis gefunden.</a:t>
            </a:r>
            <a:endParaRPr lang="de-AT" b="1" dirty="0"/>
          </a:p>
        </p:txBody>
      </p:sp>
      <p:sp>
        <p:nvSpPr>
          <p:cNvPr id="7" name="Textfeld 6">
            <a:extLst>
              <a:ext uri="{FF2B5EF4-FFF2-40B4-BE49-F238E27FC236}">
                <a16:creationId xmlns:a16="http://schemas.microsoft.com/office/drawing/2014/main" id="{F5C2EDA8-4283-DB0C-23BE-73692040C683}"/>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Astrophysik</a:t>
            </a:r>
          </a:p>
          <a:p>
            <a:endParaRPr lang="de-AT" dirty="0"/>
          </a:p>
        </p:txBody>
      </p:sp>
      <p:pic>
        <p:nvPicPr>
          <p:cNvPr id="8" name="Grafik 7" descr="Ein Bild, das Grafiken, Logo, Schrift, Design enthält.&#10;&#10;KI-generierte Inhalte können fehlerhaft sein.">
            <a:extLst>
              <a:ext uri="{FF2B5EF4-FFF2-40B4-BE49-F238E27FC236}">
                <a16:creationId xmlns:a16="http://schemas.microsoft.com/office/drawing/2014/main" id="{CD33EDC2-45AD-F0F4-0C47-E20D18CF13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spTree>
    <p:extLst>
      <p:ext uri="{BB962C8B-B14F-4D97-AF65-F5344CB8AC3E}">
        <p14:creationId xmlns:p14="http://schemas.microsoft.com/office/powerpoint/2010/main" val="421438215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5F442-493B-6C4A-9C8B-4A0EBAD6FB54}"/>
            </a:ext>
          </a:extLst>
        </p:cNvPr>
        <p:cNvGrpSpPr/>
        <p:nvPr/>
      </p:nvGrpSpPr>
      <p:grpSpPr>
        <a:xfrm>
          <a:off x="0" y="0"/>
          <a:ext cx="0" cy="0"/>
          <a:chOff x="0" y="0"/>
          <a:chExt cx="0" cy="0"/>
        </a:xfrm>
      </p:grpSpPr>
      <p:sp>
        <p:nvSpPr>
          <p:cNvPr id="2" name="Datumsplatzhalter 3">
            <a:extLst>
              <a:ext uri="{FF2B5EF4-FFF2-40B4-BE49-F238E27FC236}">
                <a16:creationId xmlns:a16="http://schemas.microsoft.com/office/drawing/2014/main" id="{A92053C6-B748-D512-FD4B-11DCD9C0436A}"/>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511D4EBF-1310-A89C-23B3-65FBF6FDBAAD}"/>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807488AC-A139-A351-9957-0CF6AA0ED33F}"/>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55</a:t>
            </a:fld>
            <a:endParaRPr lang="de-AT" dirty="0"/>
          </a:p>
        </p:txBody>
      </p:sp>
      <p:sp>
        <p:nvSpPr>
          <p:cNvPr id="5" name="Textfeld 4">
            <a:extLst>
              <a:ext uri="{FF2B5EF4-FFF2-40B4-BE49-F238E27FC236}">
                <a16:creationId xmlns:a16="http://schemas.microsoft.com/office/drawing/2014/main" id="{5C0970CC-AF53-A0C9-7DA4-14E040CA113D}"/>
              </a:ext>
            </a:extLst>
          </p:cNvPr>
          <p:cNvSpPr txBox="1"/>
          <p:nvPr/>
        </p:nvSpPr>
        <p:spPr>
          <a:xfrm>
            <a:off x="388189" y="1223644"/>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Schwarze Löcher und Neutronensterne (7)</a:t>
            </a:r>
            <a:endParaRPr lang="de-AT" sz="2400" b="0" dirty="0"/>
          </a:p>
        </p:txBody>
      </p:sp>
      <p:sp>
        <p:nvSpPr>
          <p:cNvPr id="6" name="Textfeld 5">
            <a:extLst>
              <a:ext uri="{FF2B5EF4-FFF2-40B4-BE49-F238E27FC236}">
                <a16:creationId xmlns:a16="http://schemas.microsoft.com/office/drawing/2014/main" id="{8AB766D9-4657-4D9C-B04D-9B5E529BFCB4}"/>
              </a:ext>
            </a:extLst>
          </p:cNvPr>
          <p:cNvSpPr txBox="1"/>
          <p:nvPr/>
        </p:nvSpPr>
        <p:spPr>
          <a:xfrm>
            <a:off x="388189" y="1920160"/>
            <a:ext cx="11260886" cy="923330"/>
          </a:xfrm>
          <a:prstGeom prst="rect">
            <a:avLst/>
          </a:prstGeom>
          <a:noFill/>
        </p:spPr>
        <p:txBody>
          <a:bodyPr wrap="square" rtlCol="0">
            <a:spAutoFit/>
          </a:bodyPr>
          <a:lstStyle/>
          <a:p>
            <a:r>
              <a:rPr lang="de-AT" b="1" dirty="0"/>
              <a:t>Vergleich:</a:t>
            </a:r>
          </a:p>
          <a:p>
            <a:endParaRPr lang="de-AT" b="1" dirty="0"/>
          </a:p>
          <a:p>
            <a:pPr marL="285750" indent="-285750">
              <a:buFont typeface="Arial" panose="020B0604020202020204" pitchFamily="34" charset="0"/>
              <a:buChar char="•"/>
            </a:pPr>
            <a:endParaRPr lang="de-AT" b="1" dirty="0"/>
          </a:p>
        </p:txBody>
      </p:sp>
      <p:sp>
        <p:nvSpPr>
          <p:cNvPr id="7" name="Textfeld 6">
            <a:extLst>
              <a:ext uri="{FF2B5EF4-FFF2-40B4-BE49-F238E27FC236}">
                <a16:creationId xmlns:a16="http://schemas.microsoft.com/office/drawing/2014/main" id="{094E72DB-9ED9-96AB-62A7-89375D1D3D93}"/>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Astrophysik</a:t>
            </a:r>
          </a:p>
          <a:p>
            <a:endParaRPr lang="de-AT" dirty="0"/>
          </a:p>
        </p:txBody>
      </p:sp>
      <p:pic>
        <p:nvPicPr>
          <p:cNvPr id="8" name="Grafik 7" descr="Ein Bild, das Grafiken, Logo, Schrift, Design enthält.&#10;&#10;KI-generierte Inhalte können fehlerhaft sein.">
            <a:extLst>
              <a:ext uri="{FF2B5EF4-FFF2-40B4-BE49-F238E27FC236}">
                <a16:creationId xmlns:a16="http://schemas.microsoft.com/office/drawing/2014/main" id="{3D4AE864-7669-DC57-961D-D145C58D7F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pic>
        <p:nvPicPr>
          <p:cNvPr id="10" name="Grafik 9">
            <a:extLst>
              <a:ext uri="{FF2B5EF4-FFF2-40B4-BE49-F238E27FC236}">
                <a16:creationId xmlns:a16="http://schemas.microsoft.com/office/drawing/2014/main" id="{49B5A6ED-7180-36B2-CA97-00A04AB0539F}"/>
              </a:ext>
            </a:extLst>
          </p:cNvPr>
          <p:cNvPicPr>
            <a:picLocks noChangeAspect="1"/>
          </p:cNvPicPr>
          <p:nvPr/>
        </p:nvPicPr>
        <p:blipFill>
          <a:blip r:embed="rId3"/>
          <a:stretch>
            <a:fillRect/>
          </a:stretch>
        </p:blipFill>
        <p:spPr>
          <a:xfrm>
            <a:off x="388189" y="2843490"/>
            <a:ext cx="10703755" cy="2166660"/>
          </a:xfrm>
          <a:prstGeom prst="rect">
            <a:avLst/>
          </a:prstGeom>
        </p:spPr>
      </p:pic>
    </p:spTree>
    <p:extLst>
      <p:ext uri="{BB962C8B-B14F-4D97-AF65-F5344CB8AC3E}">
        <p14:creationId xmlns:p14="http://schemas.microsoft.com/office/powerpoint/2010/main" val="222339710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B33AC55E-CE15-766F-D5D4-D5AF361F95B8}"/>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91027884-D392-2F47-4954-D529A063D778}"/>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8A0377AA-D368-4C08-DEBB-308D72F554D4}"/>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56</a:t>
            </a:fld>
            <a:endParaRPr lang="de-AT" dirty="0"/>
          </a:p>
        </p:txBody>
      </p:sp>
      <p:sp>
        <p:nvSpPr>
          <p:cNvPr id="6" name="Textfeld 5">
            <a:extLst>
              <a:ext uri="{FF2B5EF4-FFF2-40B4-BE49-F238E27FC236}">
                <a16:creationId xmlns:a16="http://schemas.microsoft.com/office/drawing/2014/main" id="{4EA124A6-F0B1-71F9-8FFB-94AC5F4D54A3}"/>
              </a:ext>
            </a:extLst>
          </p:cNvPr>
          <p:cNvSpPr txBox="1"/>
          <p:nvPr/>
        </p:nvSpPr>
        <p:spPr>
          <a:xfrm>
            <a:off x="388189" y="1361008"/>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Veränderliche Sterne</a:t>
            </a:r>
            <a:endParaRPr lang="de-AT" sz="2400" b="0" dirty="0"/>
          </a:p>
        </p:txBody>
      </p:sp>
      <p:sp>
        <p:nvSpPr>
          <p:cNvPr id="7" name="Textfeld 6">
            <a:extLst>
              <a:ext uri="{FF2B5EF4-FFF2-40B4-BE49-F238E27FC236}">
                <a16:creationId xmlns:a16="http://schemas.microsoft.com/office/drawing/2014/main" id="{D16B28B6-C1F6-8C6F-CF4C-19422E398E13}"/>
              </a:ext>
            </a:extLst>
          </p:cNvPr>
          <p:cNvSpPr txBox="1"/>
          <p:nvPr/>
        </p:nvSpPr>
        <p:spPr>
          <a:xfrm>
            <a:off x="388189" y="2221836"/>
            <a:ext cx="11412747" cy="3416320"/>
          </a:xfrm>
          <a:prstGeom prst="rect">
            <a:avLst/>
          </a:prstGeom>
          <a:noFill/>
        </p:spPr>
        <p:txBody>
          <a:bodyPr wrap="square" rtlCol="0">
            <a:spAutoFit/>
          </a:bodyPr>
          <a:lstStyle/>
          <a:p>
            <a:r>
              <a:rPr lang="de-AT" b="1" dirty="0"/>
              <a:t>Leuchtende Wandlungen am Himmel</a:t>
            </a:r>
          </a:p>
          <a:p>
            <a:endParaRPr lang="de-AT" dirty="0"/>
          </a:p>
          <a:p>
            <a:pPr marL="285750" indent="-285750">
              <a:buFont typeface="Arial" panose="020B0604020202020204" pitchFamily="34" charset="0"/>
              <a:buChar char="•"/>
            </a:pPr>
            <a:r>
              <a:rPr lang="de-DE" dirty="0"/>
              <a:t>Veränderliche Sterne sind Sterne, deren Helligkeit (Magnitude) sich im Laufe der Zeit ändert.</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r>
              <a:rPr lang="de-DE" dirty="0"/>
              <a:t>Diese Helligkeitsänderungen können periodisch, unregelmäßig oder sogar eruptiv sein und geben uns wertvolle Einblicke in die inneren Prozesse von Sternen und die Entfernungen im Kosmos.</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r>
              <a:rPr lang="de-DE" dirty="0"/>
              <a:t>Beispiele für bekannte veränderliche Sterne:</a:t>
            </a:r>
          </a:p>
          <a:p>
            <a:pPr marL="285750" indent="-285750">
              <a:buFont typeface="Arial" panose="020B0604020202020204" pitchFamily="34" charset="0"/>
              <a:buChar char="•"/>
            </a:pPr>
            <a:endParaRPr lang="de-DE" dirty="0"/>
          </a:p>
          <a:p>
            <a:pPr marL="742950" lvl="1" indent="-285750">
              <a:buFont typeface="Arial" panose="020B0604020202020204" pitchFamily="34" charset="0"/>
              <a:buChar char="•"/>
            </a:pPr>
            <a:r>
              <a:rPr lang="de-DE" b="1" dirty="0"/>
              <a:t>Polarstern (Alpha </a:t>
            </a:r>
            <a:r>
              <a:rPr lang="de-DE" b="1" dirty="0" err="1"/>
              <a:t>Ursae</a:t>
            </a:r>
            <a:r>
              <a:rPr lang="de-DE" b="1" dirty="0"/>
              <a:t> Minoris):</a:t>
            </a:r>
            <a:r>
              <a:rPr lang="de-DE" dirty="0"/>
              <a:t> Ein </a:t>
            </a:r>
            <a:r>
              <a:rPr lang="de-DE" dirty="0" err="1"/>
              <a:t>Cepheiden</a:t>
            </a:r>
            <a:r>
              <a:rPr lang="de-DE" dirty="0"/>
              <a:t>-Veränderlicher mit einer kleinen Helligkeitsschwankung.</a:t>
            </a:r>
          </a:p>
          <a:p>
            <a:pPr marL="742950" lvl="1" indent="-285750">
              <a:buFont typeface="Arial" panose="020B0604020202020204" pitchFamily="34" charset="0"/>
              <a:buChar char="•"/>
            </a:pPr>
            <a:r>
              <a:rPr lang="de-DE" b="1" dirty="0"/>
              <a:t>Delta </a:t>
            </a:r>
            <a:r>
              <a:rPr lang="de-DE" b="1" dirty="0" err="1"/>
              <a:t>Cephei</a:t>
            </a:r>
            <a:r>
              <a:rPr lang="de-DE" b="1" dirty="0"/>
              <a:t>:</a:t>
            </a:r>
            <a:r>
              <a:rPr lang="de-DE" dirty="0"/>
              <a:t> Der Prototyp der </a:t>
            </a:r>
            <a:r>
              <a:rPr lang="de-DE" dirty="0" err="1"/>
              <a:t>Cepheiden</a:t>
            </a:r>
            <a:r>
              <a:rPr lang="de-DE" dirty="0"/>
              <a:t>-Veränderlichen.</a:t>
            </a:r>
          </a:p>
          <a:p>
            <a:pPr marL="285750" indent="-285750">
              <a:buFont typeface="Arial" panose="020B0604020202020204" pitchFamily="34" charset="0"/>
              <a:buChar char="•"/>
            </a:pPr>
            <a:endParaRPr lang="de-AT" dirty="0"/>
          </a:p>
        </p:txBody>
      </p:sp>
      <p:sp>
        <p:nvSpPr>
          <p:cNvPr id="8" name="Textfeld 7">
            <a:extLst>
              <a:ext uri="{FF2B5EF4-FFF2-40B4-BE49-F238E27FC236}">
                <a16:creationId xmlns:a16="http://schemas.microsoft.com/office/drawing/2014/main" id="{63940ABB-26D1-04F2-F168-491DFEB49770}"/>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Astrophysik</a:t>
            </a:r>
          </a:p>
          <a:p>
            <a:endParaRPr lang="de-AT" dirty="0"/>
          </a:p>
        </p:txBody>
      </p:sp>
      <p:pic>
        <p:nvPicPr>
          <p:cNvPr id="9" name="Grafik 8" descr="Ein Bild, das Grafiken, Logo, Schrift, Design enthält.&#10;&#10;KI-generierte Inhalte können fehlerhaft sein.">
            <a:extLst>
              <a:ext uri="{FF2B5EF4-FFF2-40B4-BE49-F238E27FC236}">
                <a16:creationId xmlns:a16="http://schemas.microsoft.com/office/drawing/2014/main" id="{849F94CC-9304-2EAB-AC97-4623BC91F5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spTree>
    <p:extLst>
      <p:ext uri="{BB962C8B-B14F-4D97-AF65-F5344CB8AC3E}">
        <p14:creationId xmlns:p14="http://schemas.microsoft.com/office/powerpoint/2010/main" val="278964344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318EEE4B-FA77-9AB5-1CF9-FB8B2A5FBFAB}"/>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A9109885-708D-6D1F-7BC7-97E0C76010BD}"/>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8F87BAD8-61F6-A314-8D0E-FC565181C2DD}"/>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57</a:t>
            </a:fld>
            <a:endParaRPr lang="de-AT" dirty="0"/>
          </a:p>
        </p:txBody>
      </p:sp>
      <p:sp>
        <p:nvSpPr>
          <p:cNvPr id="5" name="Textfeld 4">
            <a:extLst>
              <a:ext uri="{FF2B5EF4-FFF2-40B4-BE49-F238E27FC236}">
                <a16:creationId xmlns:a16="http://schemas.microsoft.com/office/drawing/2014/main" id="{C62AB704-920D-FE4C-EA70-E0C87E516C2B}"/>
              </a:ext>
            </a:extLst>
          </p:cNvPr>
          <p:cNvSpPr txBox="1"/>
          <p:nvPr/>
        </p:nvSpPr>
        <p:spPr>
          <a:xfrm>
            <a:off x="388189" y="1435585"/>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Spektroskopie (1)</a:t>
            </a:r>
            <a:endParaRPr lang="de-AT" sz="2400" b="0" dirty="0"/>
          </a:p>
        </p:txBody>
      </p:sp>
      <p:sp>
        <p:nvSpPr>
          <p:cNvPr id="6" name="Textfeld 5">
            <a:extLst>
              <a:ext uri="{FF2B5EF4-FFF2-40B4-BE49-F238E27FC236}">
                <a16:creationId xmlns:a16="http://schemas.microsoft.com/office/drawing/2014/main" id="{399B0877-D286-626B-53B6-860C3EF6D109}"/>
              </a:ext>
            </a:extLst>
          </p:cNvPr>
          <p:cNvSpPr txBox="1"/>
          <p:nvPr/>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7" name="Textfeld 6">
            <a:extLst>
              <a:ext uri="{FF2B5EF4-FFF2-40B4-BE49-F238E27FC236}">
                <a16:creationId xmlns:a16="http://schemas.microsoft.com/office/drawing/2014/main" id="{F8287C89-612A-27EF-B9AC-514F4E0AF4E1}"/>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Fachgebiete</a:t>
            </a:r>
          </a:p>
          <a:p>
            <a:endParaRPr lang="de-AT" dirty="0"/>
          </a:p>
        </p:txBody>
      </p:sp>
      <p:sp>
        <p:nvSpPr>
          <p:cNvPr id="8" name="Textfeld 7">
            <a:extLst>
              <a:ext uri="{FF2B5EF4-FFF2-40B4-BE49-F238E27FC236}">
                <a16:creationId xmlns:a16="http://schemas.microsoft.com/office/drawing/2014/main" id="{2A903D27-4533-8708-F84B-AE8EB370E8ED}"/>
              </a:ext>
            </a:extLst>
          </p:cNvPr>
          <p:cNvSpPr txBox="1"/>
          <p:nvPr/>
        </p:nvSpPr>
        <p:spPr>
          <a:xfrm>
            <a:off x="388189" y="2081916"/>
            <a:ext cx="8333117" cy="3416320"/>
          </a:xfrm>
          <a:prstGeom prst="rect">
            <a:avLst/>
          </a:prstGeom>
          <a:noFill/>
        </p:spPr>
        <p:txBody>
          <a:bodyPr wrap="square" rtlCol="0">
            <a:spAutoFit/>
          </a:bodyPr>
          <a:lstStyle/>
          <a:p>
            <a:pPr marL="0" indent="0">
              <a:buFont typeface="Arial" panose="020B0604020202020204" pitchFamily="34" charset="0"/>
              <a:buNone/>
            </a:pPr>
            <a:r>
              <a:rPr lang="de-AT" b="1" dirty="0"/>
              <a:t>Der Fingerabdruck des Lichts</a:t>
            </a:r>
          </a:p>
          <a:p>
            <a:pPr marL="0" indent="0">
              <a:buFont typeface="Arial" panose="020B0604020202020204" pitchFamily="34" charset="0"/>
              <a:buNone/>
            </a:pPr>
            <a:endParaRPr lang="de-AT" b="1" dirty="0"/>
          </a:p>
          <a:p>
            <a:pPr marL="285750" indent="-285750">
              <a:buFont typeface="Arial" panose="020B0604020202020204" pitchFamily="34" charset="0"/>
              <a:buChar char="•"/>
            </a:pPr>
            <a:r>
              <a:rPr lang="de-DE" dirty="0"/>
              <a:t>Die Spektroskopie ist eine der wichtigsten und mächtigsten Methoden in der Astronomie.</a:t>
            </a:r>
            <a:endParaRPr lang="de-AT" b="1" dirty="0"/>
          </a:p>
          <a:p>
            <a:pPr marL="285750" indent="-285750">
              <a:buFont typeface="Arial" panose="020B0604020202020204" pitchFamily="34" charset="0"/>
              <a:buChar char="•"/>
            </a:pPr>
            <a:endParaRPr lang="de-AT" b="1" dirty="0"/>
          </a:p>
          <a:p>
            <a:pPr marL="285750" indent="-285750">
              <a:buFont typeface="Arial" panose="020B0604020202020204" pitchFamily="34" charset="0"/>
              <a:buChar char="•"/>
            </a:pPr>
            <a:r>
              <a:rPr lang="de-DE" dirty="0"/>
              <a:t>Sie analysiert das Licht, das von Himmelskörpern ausgesendet oder absorbiert wird, um Informationen über deren physikalische und chemische Eigenschaften zu gewinnen.</a:t>
            </a:r>
            <a:endParaRPr lang="de-AT" b="1" dirty="0"/>
          </a:p>
          <a:p>
            <a:pPr marL="285750" indent="-285750">
              <a:buFont typeface="Arial" panose="020B0604020202020204" pitchFamily="34" charset="0"/>
              <a:buChar char="•"/>
            </a:pPr>
            <a:endParaRPr lang="de-AT" b="1" dirty="0"/>
          </a:p>
          <a:p>
            <a:pPr marL="285750" indent="-285750">
              <a:buFont typeface="Arial" panose="020B0604020202020204" pitchFamily="34" charset="0"/>
              <a:buChar char="•"/>
            </a:pPr>
            <a:r>
              <a:rPr lang="de-DE" dirty="0"/>
              <a:t>So wie jeder Mensch einen einzigartigen Fingerabdruck hat, hat jedes Element und jeder Zustand der Materie einen einzigartigen "Fingerabdruck" im Lichtspektrum.</a:t>
            </a:r>
            <a:endParaRPr lang="de-DE" b="1" dirty="0"/>
          </a:p>
        </p:txBody>
      </p:sp>
      <p:pic>
        <p:nvPicPr>
          <p:cNvPr id="9" name="Grafik 8" descr="Ein Bild, das Grafiken, Logo, Schrift, Design enthält.&#10;&#10;KI-generierte Inhalte können fehlerhaft sein.">
            <a:extLst>
              <a:ext uri="{FF2B5EF4-FFF2-40B4-BE49-F238E27FC236}">
                <a16:creationId xmlns:a16="http://schemas.microsoft.com/office/drawing/2014/main" id="{ABC7E169-690B-B7EF-38C3-F7C0A6C753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spTree>
    <p:extLst>
      <p:ext uri="{BB962C8B-B14F-4D97-AF65-F5344CB8AC3E}">
        <p14:creationId xmlns:p14="http://schemas.microsoft.com/office/powerpoint/2010/main" val="182043661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9A6775-9879-6BB3-8EE2-29C09CEB4A0F}"/>
            </a:ext>
          </a:extLst>
        </p:cNvPr>
        <p:cNvGrpSpPr/>
        <p:nvPr/>
      </p:nvGrpSpPr>
      <p:grpSpPr>
        <a:xfrm>
          <a:off x="0" y="0"/>
          <a:ext cx="0" cy="0"/>
          <a:chOff x="0" y="0"/>
          <a:chExt cx="0" cy="0"/>
        </a:xfrm>
      </p:grpSpPr>
      <p:pic>
        <p:nvPicPr>
          <p:cNvPr id="10" name="Grafik 9">
            <a:extLst>
              <a:ext uri="{FF2B5EF4-FFF2-40B4-BE49-F238E27FC236}">
                <a16:creationId xmlns:a16="http://schemas.microsoft.com/office/drawing/2014/main" id="{7A0DF6B4-711D-0BBC-16F9-F232CD1626F7}"/>
              </a:ext>
            </a:extLst>
          </p:cNvPr>
          <p:cNvPicPr>
            <a:picLocks noChangeAspect="1"/>
          </p:cNvPicPr>
          <p:nvPr/>
        </p:nvPicPr>
        <p:blipFill>
          <a:blip r:embed="rId2"/>
          <a:stretch>
            <a:fillRect/>
          </a:stretch>
        </p:blipFill>
        <p:spPr>
          <a:xfrm>
            <a:off x="6601968" y="4140128"/>
            <a:ext cx="4567851" cy="2717872"/>
          </a:xfrm>
          <a:prstGeom prst="rect">
            <a:avLst/>
          </a:prstGeom>
        </p:spPr>
      </p:pic>
      <p:sp>
        <p:nvSpPr>
          <p:cNvPr id="2" name="Datumsplatzhalter 3">
            <a:extLst>
              <a:ext uri="{FF2B5EF4-FFF2-40B4-BE49-F238E27FC236}">
                <a16:creationId xmlns:a16="http://schemas.microsoft.com/office/drawing/2014/main" id="{7B4A7840-338E-BEEB-99F7-33DDF60605E3}"/>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F6F129B4-E6F2-13B9-A8C5-09062834F717}"/>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2336E89F-9863-3967-7901-D23D19C55106}"/>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58</a:t>
            </a:fld>
            <a:endParaRPr lang="de-AT" dirty="0"/>
          </a:p>
        </p:txBody>
      </p:sp>
      <p:sp>
        <p:nvSpPr>
          <p:cNvPr id="5" name="Textfeld 4">
            <a:extLst>
              <a:ext uri="{FF2B5EF4-FFF2-40B4-BE49-F238E27FC236}">
                <a16:creationId xmlns:a16="http://schemas.microsoft.com/office/drawing/2014/main" id="{CB785F78-4A18-F0B7-3B0A-BB0C7BD96D1A}"/>
              </a:ext>
            </a:extLst>
          </p:cNvPr>
          <p:cNvSpPr txBox="1"/>
          <p:nvPr/>
        </p:nvSpPr>
        <p:spPr>
          <a:xfrm>
            <a:off x="388189" y="1435585"/>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Spektroskopie (2)</a:t>
            </a:r>
            <a:endParaRPr lang="de-AT" sz="2400" b="0" dirty="0"/>
          </a:p>
        </p:txBody>
      </p:sp>
      <p:sp>
        <p:nvSpPr>
          <p:cNvPr id="6" name="Textfeld 5">
            <a:extLst>
              <a:ext uri="{FF2B5EF4-FFF2-40B4-BE49-F238E27FC236}">
                <a16:creationId xmlns:a16="http://schemas.microsoft.com/office/drawing/2014/main" id="{0B388111-A186-FE11-3252-47BDF59B1B95}"/>
              </a:ext>
            </a:extLst>
          </p:cNvPr>
          <p:cNvSpPr txBox="1"/>
          <p:nvPr/>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7" name="Textfeld 6">
            <a:extLst>
              <a:ext uri="{FF2B5EF4-FFF2-40B4-BE49-F238E27FC236}">
                <a16:creationId xmlns:a16="http://schemas.microsoft.com/office/drawing/2014/main" id="{3FB9F3A3-649C-B95A-49B7-611F5D3062FC}"/>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Fachgebiete</a:t>
            </a:r>
          </a:p>
          <a:p>
            <a:endParaRPr lang="de-AT" dirty="0"/>
          </a:p>
        </p:txBody>
      </p:sp>
      <p:sp>
        <p:nvSpPr>
          <p:cNvPr id="8" name="Textfeld 7">
            <a:extLst>
              <a:ext uri="{FF2B5EF4-FFF2-40B4-BE49-F238E27FC236}">
                <a16:creationId xmlns:a16="http://schemas.microsoft.com/office/drawing/2014/main" id="{F4258523-6926-3CD8-F208-31EC2D476CC2}"/>
              </a:ext>
            </a:extLst>
          </p:cNvPr>
          <p:cNvSpPr txBox="1"/>
          <p:nvPr/>
        </p:nvSpPr>
        <p:spPr>
          <a:xfrm>
            <a:off x="388189" y="2081916"/>
            <a:ext cx="8333117" cy="2308324"/>
          </a:xfrm>
          <a:prstGeom prst="rect">
            <a:avLst/>
          </a:prstGeom>
          <a:noFill/>
        </p:spPr>
        <p:txBody>
          <a:bodyPr wrap="square" rtlCol="0">
            <a:spAutoFit/>
          </a:bodyPr>
          <a:lstStyle/>
          <a:p>
            <a:pPr marL="0" indent="0">
              <a:buFont typeface="Arial" panose="020B0604020202020204" pitchFamily="34" charset="0"/>
              <a:buNone/>
            </a:pPr>
            <a:r>
              <a:rPr lang="de-AT" b="1" dirty="0"/>
              <a:t>Was ist ein Spektrum?</a:t>
            </a:r>
          </a:p>
          <a:p>
            <a:pPr marL="0" indent="0">
              <a:buFont typeface="Arial" panose="020B0604020202020204" pitchFamily="34" charset="0"/>
              <a:buNone/>
            </a:pPr>
            <a:endParaRPr lang="de-AT" b="1" dirty="0"/>
          </a:p>
          <a:p>
            <a:pPr marL="285750" indent="-285750">
              <a:buFont typeface="Arial" panose="020B0604020202020204" pitchFamily="34" charset="0"/>
              <a:buChar char="•"/>
            </a:pPr>
            <a:r>
              <a:rPr lang="de-DE" dirty="0"/>
              <a:t>Wenn weißes Licht (wie Sonnenlicht) durch ein Prisma oder ein Beugungsgitter geleitet wird, wird es in seine einzelnen Farben (Wellenlängen) aufgespalten – ein </a:t>
            </a:r>
            <a:r>
              <a:rPr lang="de-DE" b="1" dirty="0"/>
              <a:t>kontinuierliches Spektrum</a:t>
            </a:r>
            <a:r>
              <a:rPr lang="de-DE" dirty="0"/>
              <a:t> entsteht (Regenbogen).</a:t>
            </a:r>
            <a:endParaRPr lang="de-AT" b="1" dirty="0"/>
          </a:p>
          <a:p>
            <a:pPr marL="285750" indent="-285750">
              <a:buFont typeface="Arial" panose="020B0604020202020204" pitchFamily="34" charset="0"/>
              <a:buChar char="•"/>
            </a:pPr>
            <a:endParaRPr lang="de-AT" b="1" dirty="0"/>
          </a:p>
          <a:p>
            <a:pPr marL="285750" indent="-285750">
              <a:buFont typeface="Arial" panose="020B0604020202020204" pitchFamily="34" charset="0"/>
              <a:buChar char="•"/>
            </a:pPr>
            <a:r>
              <a:rPr lang="de-DE" dirty="0"/>
              <a:t>Das Licht von astronomischen Objekten ist jedoch selten rein kontinuierlich. Es weist oft </a:t>
            </a:r>
            <a:r>
              <a:rPr lang="de-DE" b="1" dirty="0"/>
              <a:t>Spektrallinien</a:t>
            </a:r>
            <a:r>
              <a:rPr lang="de-DE" dirty="0"/>
              <a:t> auf.</a:t>
            </a:r>
            <a:endParaRPr lang="de-AT" b="1" dirty="0"/>
          </a:p>
        </p:txBody>
      </p:sp>
      <p:pic>
        <p:nvPicPr>
          <p:cNvPr id="9" name="Grafik 8" descr="Ein Bild, das Grafiken, Logo, Schrift, Design enthält.&#10;&#10;KI-generierte Inhalte können fehlerhaft sein.">
            <a:extLst>
              <a:ext uri="{FF2B5EF4-FFF2-40B4-BE49-F238E27FC236}">
                <a16:creationId xmlns:a16="http://schemas.microsoft.com/office/drawing/2014/main" id="{14DDB144-455A-AB98-BEF3-EECD9961AA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spTree>
    <p:extLst>
      <p:ext uri="{BB962C8B-B14F-4D97-AF65-F5344CB8AC3E}">
        <p14:creationId xmlns:p14="http://schemas.microsoft.com/office/powerpoint/2010/main" val="124027560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5622D-9BFE-F031-A98B-D11D542004DF}"/>
            </a:ext>
          </a:extLst>
        </p:cNvPr>
        <p:cNvGrpSpPr/>
        <p:nvPr/>
      </p:nvGrpSpPr>
      <p:grpSpPr>
        <a:xfrm>
          <a:off x="0" y="0"/>
          <a:ext cx="0" cy="0"/>
          <a:chOff x="0" y="0"/>
          <a:chExt cx="0" cy="0"/>
        </a:xfrm>
      </p:grpSpPr>
      <p:pic>
        <p:nvPicPr>
          <p:cNvPr id="12" name="Grafik 11">
            <a:extLst>
              <a:ext uri="{FF2B5EF4-FFF2-40B4-BE49-F238E27FC236}">
                <a16:creationId xmlns:a16="http://schemas.microsoft.com/office/drawing/2014/main" id="{2F006BF6-B647-EC56-9675-6228D6092153}"/>
              </a:ext>
            </a:extLst>
          </p:cNvPr>
          <p:cNvPicPr>
            <a:picLocks noChangeAspect="1"/>
          </p:cNvPicPr>
          <p:nvPr/>
        </p:nvPicPr>
        <p:blipFill>
          <a:blip r:embed="rId2"/>
          <a:stretch>
            <a:fillRect/>
          </a:stretch>
        </p:blipFill>
        <p:spPr>
          <a:xfrm>
            <a:off x="1817120" y="4851058"/>
            <a:ext cx="7894786" cy="1622745"/>
          </a:xfrm>
          <a:prstGeom prst="rect">
            <a:avLst/>
          </a:prstGeom>
        </p:spPr>
      </p:pic>
      <p:sp>
        <p:nvSpPr>
          <p:cNvPr id="2" name="Datumsplatzhalter 3">
            <a:extLst>
              <a:ext uri="{FF2B5EF4-FFF2-40B4-BE49-F238E27FC236}">
                <a16:creationId xmlns:a16="http://schemas.microsoft.com/office/drawing/2014/main" id="{E10802BA-2FD7-D9BA-473A-57EC5148406B}"/>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4C4D4880-DFEC-3A61-7AE0-BDF62AA39294}"/>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A6B5438A-0FBF-67A3-4AE8-8F44E25F25EE}"/>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59</a:t>
            </a:fld>
            <a:endParaRPr lang="de-AT" dirty="0"/>
          </a:p>
        </p:txBody>
      </p:sp>
      <p:sp>
        <p:nvSpPr>
          <p:cNvPr id="5" name="Textfeld 4">
            <a:extLst>
              <a:ext uri="{FF2B5EF4-FFF2-40B4-BE49-F238E27FC236}">
                <a16:creationId xmlns:a16="http://schemas.microsoft.com/office/drawing/2014/main" id="{CC12AD20-4CC8-398F-5DDF-68C7E14EE52F}"/>
              </a:ext>
            </a:extLst>
          </p:cNvPr>
          <p:cNvSpPr txBox="1"/>
          <p:nvPr/>
        </p:nvSpPr>
        <p:spPr>
          <a:xfrm>
            <a:off x="388189" y="1435585"/>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Spektroskopie (3)</a:t>
            </a:r>
            <a:endParaRPr lang="de-AT" sz="2400" b="0" dirty="0"/>
          </a:p>
        </p:txBody>
      </p:sp>
      <p:sp>
        <p:nvSpPr>
          <p:cNvPr id="6" name="Textfeld 5">
            <a:extLst>
              <a:ext uri="{FF2B5EF4-FFF2-40B4-BE49-F238E27FC236}">
                <a16:creationId xmlns:a16="http://schemas.microsoft.com/office/drawing/2014/main" id="{C68B7AD2-832F-6197-E04F-904144122908}"/>
              </a:ext>
            </a:extLst>
          </p:cNvPr>
          <p:cNvSpPr txBox="1"/>
          <p:nvPr/>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7" name="Textfeld 6">
            <a:extLst>
              <a:ext uri="{FF2B5EF4-FFF2-40B4-BE49-F238E27FC236}">
                <a16:creationId xmlns:a16="http://schemas.microsoft.com/office/drawing/2014/main" id="{10BF66A3-04F6-EBD0-7657-76C95DDC3CD2}"/>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Fachgebiete</a:t>
            </a:r>
          </a:p>
          <a:p>
            <a:endParaRPr lang="de-AT" dirty="0"/>
          </a:p>
        </p:txBody>
      </p:sp>
      <p:sp>
        <p:nvSpPr>
          <p:cNvPr id="8" name="Textfeld 7">
            <a:extLst>
              <a:ext uri="{FF2B5EF4-FFF2-40B4-BE49-F238E27FC236}">
                <a16:creationId xmlns:a16="http://schemas.microsoft.com/office/drawing/2014/main" id="{C36D5199-F715-7A28-6BDD-CD772D29AE97}"/>
              </a:ext>
            </a:extLst>
          </p:cNvPr>
          <p:cNvSpPr txBox="1"/>
          <p:nvPr/>
        </p:nvSpPr>
        <p:spPr>
          <a:xfrm>
            <a:off x="388189" y="2081916"/>
            <a:ext cx="8333117" cy="3139321"/>
          </a:xfrm>
          <a:prstGeom prst="rect">
            <a:avLst/>
          </a:prstGeom>
          <a:noFill/>
        </p:spPr>
        <p:txBody>
          <a:bodyPr wrap="square" rtlCol="0">
            <a:spAutoFit/>
          </a:bodyPr>
          <a:lstStyle/>
          <a:p>
            <a:pPr marL="0" indent="0">
              <a:buFont typeface="Arial" panose="020B0604020202020204" pitchFamily="34" charset="0"/>
              <a:buNone/>
            </a:pPr>
            <a:r>
              <a:rPr lang="de-AT" b="1" dirty="0"/>
              <a:t>Arten von Spektren: (1)</a:t>
            </a:r>
          </a:p>
          <a:p>
            <a:pPr marL="0" indent="0">
              <a:buFont typeface="Arial" panose="020B0604020202020204" pitchFamily="34" charset="0"/>
              <a:buNone/>
            </a:pPr>
            <a:endParaRPr lang="de-AT" b="1" dirty="0"/>
          </a:p>
          <a:p>
            <a:pPr marL="285750" indent="-285750">
              <a:buFont typeface="Arial" panose="020B0604020202020204" pitchFamily="34" charset="0"/>
              <a:buChar char="•"/>
            </a:pPr>
            <a:r>
              <a:rPr lang="de-AT" b="1" dirty="0"/>
              <a:t>Emissionsspektrum</a:t>
            </a:r>
            <a:r>
              <a:rPr lang="de-AT" dirty="0"/>
              <a:t> (Linienspektrum):</a:t>
            </a:r>
          </a:p>
          <a:p>
            <a:pPr marL="285750" indent="-285750">
              <a:buFont typeface="Arial" panose="020B0604020202020204" pitchFamily="34" charset="0"/>
              <a:buChar char="•"/>
            </a:pPr>
            <a:endParaRPr lang="de-AT" dirty="0"/>
          </a:p>
          <a:p>
            <a:pPr marL="742950" lvl="1" indent="-285750">
              <a:buFont typeface="Arial" panose="020B0604020202020204" pitchFamily="34" charset="0"/>
              <a:buChar char="•"/>
            </a:pPr>
            <a:r>
              <a:rPr lang="de-DE" dirty="0"/>
              <a:t>Entsteht, wenn ein heißes, verdünntes Gas Licht aussendet.</a:t>
            </a:r>
            <a:endParaRPr lang="de-AT" dirty="0"/>
          </a:p>
          <a:p>
            <a:pPr marL="742950" lvl="1" indent="-285750">
              <a:buFont typeface="Arial" panose="020B0604020202020204" pitchFamily="34" charset="0"/>
              <a:buChar char="•"/>
            </a:pPr>
            <a:endParaRPr lang="de-AT" dirty="0"/>
          </a:p>
          <a:p>
            <a:pPr marL="742950" lvl="1" indent="-285750">
              <a:buFont typeface="Arial" panose="020B0604020202020204" pitchFamily="34" charset="0"/>
              <a:buChar char="•"/>
            </a:pPr>
            <a:r>
              <a:rPr lang="de-DE" dirty="0"/>
              <a:t>Besteht aus hellen, einzelnen Linien bei bestimmten Wellenlängen.</a:t>
            </a:r>
          </a:p>
          <a:p>
            <a:pPr marL="742950" lvl="1" indent="-285750">
              <a:buFont typeface="Arial" panose="020B0604020202020204" pitchFamily="34" charset="0"/>
              <a:buChar char="•"/>
            </a:pPr>
            <a:endParaRPr lang="de-DE" dirty="0"/>
          </a:p>
          <a:p>
            <a:pPr marL="742950" lvl="1" indent="-285750">
              <a:buFont typeface="Arial" panose="020B0604020202020204" pitchFamily="34" charset="0"/>
              <a:buChar char="•"/>
            </a:pPr>
            <a:r>
              <a:rPr lang="de-DE" dirty="0" err="1"/>
              <a:t>edes</a:t>
            </a:r>
            <a:r>
              <a:rPr lang="de-DE" dirty="0"/>
              <a:t> chemische Element erzeugt ein einzigartiges Muster von Emissionslinien, das wie ein Fingerabdruck zur Identifizierung dient.</a:t>
            </a:r>
            <a:endParaRPr lang="de-AT" dirty="0"/>
          </a:p>
          <a:p>
            <a:pPr marL="742950" lvl="1" indent="-285750">
              <a:buFont typeface="Arial" panose="020B0604020202020204" pitchFamily="34" charset="0"/>
              <a:buChar char="•"/>
            </a:pPr>
            <a:endParaRPr lang="de-AT" b="1" dirty="0"/>
          </a:p>
        </p:txBody>
      </p:sp>
      <p:pic>
        <p:nvPicPr>
          <p:cNvPr id="9" name="Grafik 8" descr="Ein Bild, das Grafiken, Logo, Schrift, Design enthält.&#10;&#10;KI-generierte Inhalte können fehlerhaft sein.">
            <a:extLst>
              <a:ext uri="{FF2B5EF4-FFF2-40B4-BE49-F238E27FC236}">
                <a16:creationId xmlns:a16="http://schemas.microsoft.com/office/drawing/2014/main" id="{6CD00555-1F4D-0F6D-CC16-D5472CEF32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spTree>
    <p:extLst>
      <p:ext uri="{BB962C8B-B14F-4D97-AF65-F5344CB8AC3E}">
        <p14:creationId xmlns:p14="http://schemas.microsoft.com/office/powerpoint/2010/main" val="34447633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AD0FDC1B-E61A-F65C-7398-D44708F70A93}"/>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7774AC8B-8A8D-1F78-B9AF-23B54B408D12}"/>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9791C31E-34AA-903D-1CE5-0B15A0A7E60D}"/>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6</a:t>
            </a:fld>
            <a:endParaRPr lang="de-AT" dirty="0"/>
          </a:p>
        </p:txBody>
      </p:sp>
      <p:sp>
        <p:nvSpPr>
          <p:cNvPr id="5" name="Textfeld 4">
            <a:extLst>
              <a:ext uri="{FF2B5EF4-FFF2-40B4-BE49-F238E27FC236}">
                <a16:creationId xmlns:a16="http://schemas.microsoft.com/office/drawing/2014/main" id="{86B66319-135F-F3F0-CDA4-6829E38ACC48}"/>
              </a:ext>
            </a:extLst>
          </p:cNvPr>
          <p:cNvSpPr txBox="1"/>
          <p:nvPr/>
        </p:nvSpPr>
        <p:spPr>
          <a:xfrm>
            <a:off x="242977" y="1621388"/>
            <a:ext cx="759124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2400" dirty="0"/>
              <a:t>Planeten - Wanderer am Himmel</a:t>
            </a:r>
            <a:endParaRPr lang="de-DE" sz="2400" b="1" dirty="0">
              <a:solidFill>
                <a:srgbClr val="FF0000"/>
              </a:solidFill>
              <a:effectLst/>
              <a:latin typeface="Verdana" panose="020B0604030504040204" pitchFamily="34" charset="0"/>
              <a:ea typeface="Times New Roman" panose="02020603050405020304" pitchFamily="18" charset="0"/>
              <a:cs typeface="Arial" panose="020B0604020202020204" pitchFamily="34" charset="0"/>
            </a:endParaRPr>
          </a:p>
        </p:txBody>
      </p:sp>
      <p:sp>
        <p:nvSpPr>
          <p:cNvPr id="6" name="Textfeld 5">
            <a:extLst>
              <a:ext uri="{FF2B5EF4-FFF2-40B4-BE49-F238E27FC236}">
                <a16:creationId xmlns:a16="http://schemas.microsoft.com/office/drawing/2014/main" id="{C3A0A91B-FCC8-1E3B-3B6B-A6F71922CD99}"/>
              </a:ext>
            </a:extLst>
          </p:cNvPr>
          <p:cNvSpPr txBox="1"/>
          <p:nvPr/>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7" name="Textfeld 6">
            <a:extLst>
              <a:ext uri="{FF2B5EF4-FFF2-40B4-BE49-F238E27FC236}">
                <a16:creationId xmlns:a16="http://schemas.microsoft.com/office/drawing/2014/main" id="{791C4367-FD2D-5C74-5AAE-D2F6C49FCCEE}"/>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Beobachtbare Objekte am Himmel</a:t>
            </a:r>
          </a:p>
          <a:p>
            <a:endParaRPr lang="de-AT" dirty="0"/>
          </a:p>
        </p:txBody>
      </p:sp>
      <p:sp>
        <p:nvSpPr>
          <p:cNvPr id="8" name="Textfeld 7">
            <a:extLst>
              <a:ext uri="{FF2B5EF4-FFF2-40B4-BE49-F238E27FC236}">
                <a16:creationId xmlns:a16="http://schemas.microsoft.com/office/drawing/2014/main" id="{686937AB-1836-9237-8796-F529B2568009}"/>
              </a:ext>
            </a:extLst>
          </p:cNvPr>
          <p:cNvSpPr txBox="1"/>
          <p:nvPr/>
        </p:nvSpPr>
        <p:spPr>
          <a:xfrm>
            <a:off x="388189" y="2536166"/>
            <a:ext cx="8333117" cy="3724096"/>
          </a:xfrm>
          <a:prstGeom prst="rect">
            <a:avLst/>
          </a:prstGeom>
          <a:noFill/>
        </p:spPr>
        <p:txBody>
          <a:bodyPr wrap="square" rtlCol="0">
            <a:spAutoFit/>
          </a:bodyPr>
          <a:lstStyle/>
          <a:p>
            <a:pPr marL="0" indent="0">
              <a:buFont typeface="Arial" panose="020B0604020202020204" pitchFamily="34" charset="0"/>
              <a:buNone/>
            </a:pPr>
            <a:r>
              <a:rPr lang="de-DE" sz="2000" b="1" dirty="0"/>
              <a:t>Die acht Planeten unseres Sonnensystems</a:t>
            </a:r>
          </a:p>
          <a:p>
            <a:pPr marL="0" indent="0">
              <a:buFont typeface="Arial" panose="020B0604020202020204" pitchFamily="34" charset="0"/>
              <a:buNone/>
            </a:pPr>
            <a:endParaRPr lang="de-AT" b="1" dirty="0"/>
          </a:p>
          <a:p>
            <a:pPr marL="285750" indent="-285750">
              <a:buFont typeface="Arial" panose="020B0604020202020204" pitchFamily="34" charset="0"/>
              <a:buChar char="•"/>
            </a:pPr>
            <a:r>
              <a:rPr lang="de-DE" b="1" dirty="0"/>
              <a:t>Freiäugig sichtbar:</a:t>
            </a:r>
            <a:r>
              <a:rPr lang="de-DE" dirty="0"/>
              <a:t> Merkur (schwierig), Venus (Abend-/Morgenstern), Mars (rötlich), Jupiter (hell), Saturn (mit Ringstruktur bei gutem Sehen).</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r>
              <a:rPr lang="de-DE" b="1" dirty="0"/>
              <a:t>Mit Fernglas sichtbar:</a:t>
            </a:r>
            <a:r>
              <a:rPr lang="de-DE" dirty="0"/>
              <a:t> Uranus (als blassgrünes Scheibchen).</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r>
              <a:rPr lang="de-DE" b="1" dirty="0"/>
              <a:t>Mit Teleskop sichtbar:</a:t>
            </a:r>
            <a:r>
              <a:rPr lang="de-DE" dirty="0"/>
              <a:t> Neptun (als blaues Scheibchen).</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r>
              <a:rPr lang="de-DE" b="1" dirty="0"/>
              <a:t>Merksatz:</a:t>
            </a:r>
            <a:r>
              <a:rPr lang="de-DE" dirty="0"/>
              <a:t> Mein Vater erklärt mir jeden Sonntag unsere neun Planeten (alte Eselsbrücke mit Pluto).</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r>
              <a:rPr lang="de-AT" b="1" dirty="0"/>
              <a:t>Die 8 Planeten:</a:t>
            </a:r>
            <a:r>
              <a:rPr lang="de-AT" dirty="0"/>
              <a:t> Merkur, Venus, Erde, Mars, Jupiter, Saturn, Uranus, Neptun.</a:t>
            </a:r>
          </a:p>
        </p:txBody>
      </p:sp>
      <p:pic>
        <p:nvPicPr>
          <p:cNvPr id="9" name="Grafik 8" descr="Ein Bild, das Grafiken, Logo, Schrift, Design enthält.&#10;&#10;KI-generierte Inhalte können fehlerhaft sein.">
            <a:extLst>
              <a:ext uri="{FF2B5EF4-FFF2-40B4-BE49-F238E27FC236}">
                <a16:creationId xmlns:a16="http://schemas.microsoft.com/office/drawing/2014/main" id="{438EE0F8-52E5-E5CF-284F-7189581A4B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pic>
        <p:nvPicPr>
          <p:cNvPr id="10" name="Grafik 9">
            <a:extLst>
              <a:ext uri="{FF2B5EF4-FFF2-40B4-BE49-F238E27FC236}">
                <a16:creationId xmlns:a16="http://schemas.microsoft.com/office/drawing/2014/main" id="{C3177378-3C1B-1A86-B305-91482A261597}"/>
              </a:ext>
            </a:extLst>
          </p:cNvPr>
          <p:cNvPicPr>
            <a:picLocks noChangeAspect="1"/>
          </p:cNvPicPr>
          <p:nvPr/>
        </p:nvPicPr>
        <p:blipFill>
          <a:blip r:embed="rId3"/>
          <a:stretch>
            <a:fillRect/>
          </a:stretch>
        </p:blipFill>
        <p:spPr>
          <a:xfrm>
            <a:off x="8277224" y="2037944"/>
            <a:ext cx="3696747" cy="2686456"/>
          </a:xfrm>
          <a:prstGeom prst="rect">
            <a:avLst/>
          </a:prstGeom>
        </p:spPr>
      </p:pic>
      <p:pic>
        <p:nvPicPr>
          <p:cNvPr id="11" name="Grafik 10">
            <a:extLst>
              <a:ext uri="{FF2B5EF4-FFF2-40B4-BE49-F238E27FC236}">
                <a16:creationId xmlns:a16="http://schemas.microsoft.com/office/drawing/2014/main" id="{4AA46617-939C-5027-AC08-AE4F254DBE1D}"/>
              </a:ext>
            </a:extLst>
          </p:cNvPr>
          <p:cNvPicPr>
            <a:picLocks noChangeAspect="1"/>
          </p:cNvPicPr>
          <p:nvPr/>
        </p:nvPicPr>
        <p:blipFill>
          <a:blip r:embed="rId4"/>
          <a:stretch>
            <a:fillRect/>
          </a:stretch>
        </p:blipFill>
        <p:spPr>
          <a:xfrm>
            <a:off x="8543925" y="4398214"/>
            <a:ext cx="2809875" cy="2228850"/>
          </a:xfrm>
          <a:prstGeom prst="rect">
            <a:avLst/>
          </a:prstGeom>
        </p:spPr>
      </p:pic>
    </p:spTree>
    <p:extLst>
      <p:ext uri="{BB962C8B-B14F-4D97-AF65-F5344CB8AC3E}">
        <p14:creationId xmlns:p14="http://schemas.microsoft.com/office/powerpoint/2010/main" val="393325653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C88101-6CDB-6815-C41D-9CA39A85A4F8}"/>
            </a:ext>
          </a:extLst>
        </p:cNvPr>
        <p:cNvGrpSpPr/>
        <p:nvPr/>
      </p:nvGrpSpPr>
      <p:grpSpPr>
        <a:xfrm>
          <a:off x="0" y="0"/>
          <a:ext cx="0" cy="0"/>
          <a:chOff x="0" y="0"/>
          <a:chExt cx="0" cy="0"/>
        </a:xfrm>
      </p:grpSpPr>
      <p:pic>
        <p:nvPicPr>
          <p:cNvPr id="11" name="Grafik 10">
            <a:extLst>
              <a:ext uri="{FF2B5EF4-FFF2-40B4-BE49-F238E27FC236}">
                <a16:creationId xmlns:a16="http://schemas.microsoft.com/office/drawing/2014/main" id="{DB2C4525-6C3D-C6C8-366A-642B9151BC8B}"/>
              </a:ext>
            </a:extLst>
          </p:cNvPr>
          <p:cNvPicPr>
            <a:picLocks noChangeAspect="1"/>
          </p:cNvPicPr>
          <p:nvPr/>
        </p:nvPicPr>
        <p:blipFill>
          <a:blip r:embed="rId2"/>
          <a:stretch>
            <a:fillRect/>
          </a:stretch>
        </p:blipFill>
        <p:spPr>
          <a:xfrm>
            <a:off x="5332562" y="5164511"/>
            <a:ext cx="5641675" cy="1191838"/>
          </a:xfrm>
          <a:prstGeom prst="rect">
            <a:avLst/>
          </a:prstGeom>
        </p:spPr>
      </p:pic>
      <p:sp>
        <p:nvSpPr>
          <p:cNvPr id="2" name="Datumsplatzhalter 3">
            <a:extLst>
              <a:ext uri="{FF2B5EF4-FFF2-40B4-BE49-F238E27FC236}">
                <a16:creationId xmlns:a16="http://schemas.microsoft.com/office/drawing/2014/main" id="{A7A0A78E-C5A0-C056-50E2-7781468360A3}"/>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E3475747-B36C-A70E-6365-D37AF350DA84}"/>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5BBB13ED-4922-235B-6164-6ED07B6FF816}"/>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60</a:t>
            </a:fld>
            <a:endParaRPr lang="de-AT" dirty="0"/>
          </a:p>
        </p:txBody>
      </p:sp>
      <p:sp>
        <p:nvSpPr>
          <p:cNvPr id="5" name="Textfeld 4">
            <a:extLst>
              <a:ext uri="{FF2B5EF4-FFF2-40B4-BE49-F238E27FC236}">
                <a16:creationId xmlns:a16="http://schemas.microsoft.com/office/drawing/2014/main" id="{CC814886-81E3-2B75-1F18-9E60BD5EF6E6}"/>
              </a:ext>
            </a:extLst>
          </p:cNvPr>
          <p:cNvSpPr txBox="1"/>
          <p:nvPr/>
        </p:nvSpPr>
        <p:spPr>
          <a:xfrm>
            <a:off x="388189" y="1435585"/>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Spektroskopie (4)</a:t>
            </a:r>
            <a:endParaRPr lang="de-AT" sz="2400" b="0" dirty="0"/>
          </a:p>
        </p:txBody>
      </p:sp>
      <p:sp>
        <p:nvSpPr>
          <p:cNvPr id="6" name="Textfeld 5">
            <a:extLst>
              <a:ext uri="{FF2B5EF4-FFF2-40B4-BE49-F238E27FC236}">
                <a16:creationId xmlns:a16="http://schemas.microsoft.com/office/drawing/2014/main" id="{0B1E77FC-29A3-6942-BB3C-8A1DABD9ECF4}"/>
              </a:ext>
            </a:extLst>
          </p:cNvPr>
          <p:cNvSpPr txBox="1"/>
          <p:nvPr/>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7" name="Textfeld 6">
            <a:extLst>
              <a:ext uri="{FF2B5EF4-FFF2-40B4-BE49-F238E27FC236}">
                <a16:creationId xmlns:a16="http://schemas.microsoft.com/office/drawing/2014/main" id="{28AE79A2-3A28-D0C1-3A07-799338127383}"/>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Fachgebiete</a:t>
            </a:r>
          </a:p>
          <a:p>
            <a:endParaRPr lang="de-AT" dirty="0"/>
          </a:p>
        </p:txBody>
      </p:sp>
      <p:sp>
        <p:nvSpPr>
          <p:cNvPr id="8" name="Textfeld 7">
            <a:extLst>
              <a:ext uri="{FF2B5EF4-FFF2-40B4-BE49-F238E27FC236}">
                <a16:creationId xmlns:a16="http://schemas.microsoft.com/office/drawing/2014/main" id="{565D4214-D237-C186-54B4-9DD9F406646F}"/>
              </a:ext>
            </a:extLst>
          </p:cNvPr>
          <p:cNvSpPr txBox="1"/>
          <p:nvPr/>
        </p:nvSpPr>
        <p:spPr>
          <a:xfrm>
            <a:off x="388189" y="2081916"/>
            <a:ext cx="8333117" cy="3970318"/>
          </a:xfrm>
          <a:prstGeom prst="rect">
            <a:avLst/>
          </a:prstGeom>
          <a:noFill/>
        </p:spPr>
        <p:txBody>
          <a:bodyPr wrap="square" rtlCol="0">
            <a:spAutoFit/>
          </a:bodyPr>
          <a:lstStyle/>
          <a:p>
            <a:pPr marL="0" indent="0">
              <a:buFont typeface="Arial" panose="020B0604020202020204" pitchFamily="34" charset="0"/>
              <a:buNone/>
            </a:pPr>
            <a:r>
              <a:rPr lang="de-AT" b="1" dirty="0"/>
              <a:t>Arten von Spektren: (2)</a:t>
            </a:r>
          </a:p>
          <a:p>
            <a:pPr marL="0" indent="0">
              <a:buFont typeface="Arial" panose="020B0604020202020204" pitchFamily="34" charset="0"/>
              <a:buNone/>
            </a:pPr>
            <a:endParaRPr lang="de-AT" b="1" dirty="0"/>
          </a:p>
          <a:p>
            <a:pPr marL="285750" indent="-285750">
              <a:buFont typeface="Arial" panose="020B0604020202020204" pitchFamily="34" charset="0"/>
              <a:buChar char="•"/>
            </a:pPr>
            <a:r>
              <a:rPr lang="de-AT" dirty="0"/>
              <a:t>Absorptionsspektrum (Fraunhoferlinien) (Linienspektrum):</a:t>
            </a:r>
          </a:p>
          <a:p>
            <a:pPr marL="285750" indent="-285750">
              <a:buFont typeface="Arial" panose="020B0604020202020204" pitchFamily="34" charset="0"/>
              <a:buChar char="•"/>
            </a:pPr>
            <a:endParaRPr lang="de-AT" dirty="0"/>
          </a:p>
          <a:p>
            <a:pPr marL="742950" lvl="1" indent="-285750">
              <a:buFont typeface="Arial" panose="020B0604020202020204" pitchFamily="34" charset="0"/>
              <a:buChar char="•"/>
            </a:pPr>
            <a:r>
              <a:rPr lang="de-DE" dirty="0"/>
              <a:t>Entsteht, wenn kontinuierliches Licht durch ein kühleres, verdünntes Gas hindurchtritt.</a:t>
            </a:r>
            <a:endParaRPr lang="de-AT" dirty="0"/>
          </a:p>
          <a:p>
            <a:pPr marL="742950" lvl="1" indent="-285750">
              <a:buFont typeface="Arial" panose="020B0604020202020204" pitchFamily="34" charset="0"/>
              <a:buChar char="•"/>
            </a:pPr>
            <a:endParaRPr lang="de-AT" dirty="0"/>
          </a:p>
          <a:p>
            <a:pPr marL="742950" lvl="1" indent="-285750">
              <a:buFont typeface="Arial" panose="020B0604020202020204" pitchFamily="34" charset="0"/>
              <a:buChar char="•"/>
            </a:pPr>
            <a:r>
              <a:rPr lang="de-DE" dirty="0"/>
              <a:t>Das Gas absorbiert Licht bei bestimmten Wellenlängen, die genau den Emissionslinien desselben Elements entsprechen.</a:t>
            </a:r>
          </a:p>
          <a:p>
            <a:pPr marL="742950" lvl="1" indent="-285750">
              <a:buFont typeface="Arial" panose="020B0604020202020204" pitchFamily="34" charset="0"/>
              <a:buChar char="•"/>
            </a:pPr>
            <a:endParaRPr lang="de-DE" dirty="0"/>
          </a:p>
          <a:p>
            <a:pPr marL="742950" lvl="1" indent="-285750">
              <a:buFont typeface="Arial" panose="020B0604020202020204" pitchFamily="34" charset="0"/>
              <a:buChar char="•"/>
            </a:pPr>
            <a:r>
              <a:rPr lang="de-DE" dirty="0"/>
              <a:t>m kontinuierlichen Spektrum erscheinen dunkle Linien an diesen absorbierten Wellenlängen.</a:t>
            </a:r>
          </a:p>
          <a:p>
            <a:pPr marL="742950" lvl="1" indent="-285750">
              <a:buFont typeface="Arial" panose="020B0604020202020204" pitchFamily="34" charset="0"/>
              <a:buChar char="•"/>
            </a:pPr>
            <a:endParaRPr lang="de-DE" b="1" dirty="0"/>
          </a:p>
          <a:p>
            <a:pPr marL="742950" lvl="1" indent="-285750">
              <a:buFont typeface="Arial" panose="020B0604020202020204" pitchFamily="34" charset="0"/>
              <a:buChar char="•"/>
            </a:pPr>
            <a:endParaRPr lang="de-AT" b="1" dirty="0"/>
          </a:p>
        </p:txBody>
      </p:sp>
      <p:pic>
        <p:nvPicPr>
          <p:cNvPr id="9" name="Grafik 8" descr="Ein Bild, das Grafiken, Logo, Schrift, Design enthält.&#10;&#10;KI-generierte Inhalte können fehlerhaft sein.">
            <a:extLst>
              <a:ext uri="{FF2B5EF4-FFF2-40B4-BE49-F238E27FC236}">
                <a16:creationId xmlns:a16="http://schemas.microsoft.com/office/drawing/2014/main" id="{9C3F950C-59D5-3607-99A6-DB828F4205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spTree>
    <p:extLst>
      <p:ext uri="{BB962C8B-B14F-4D97-AF65-F5344CB8AC3E}">
        <p14:creationId xmlns:p14="http://schemas.microsoft.com/office/powerpoint/2010/main" val="59629089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799121-A80F-09B2-648B-1327FD30DFFA}"/>
            </a:ext>
          </a:extLst>
        </p:cNvPr>
        <p:cNvGrpSpPr/>
        <p:nvPr/>
      </p:nvGrpSpPr>
      <p:grpSpPr>
        <a:xfrm>
          <a:off x="0" y="0"/>
          <a:ext cx="0" cy="0"/>
          <a:chOff x="0" y="0"/>
          <a:chExt cx="0" cy="0"/>
        </a:xfrm>
      </p:grpSpPr>
      <p:pic>
        <p:nvPicPr>
          <p:cNvPr id="12" name="Grafik 11">
            <a:extLst>
              <a:ext uri="{FF2B5EF4-FFF2-40B4-BE49-F238E27FC236}">
                <a16:creationId xmlns:a16="http://schemas.microsoft.com/office/drawing/2014/main" id="{A0CE6D57-E1B1-B41D-0B8D-42F5B8369C0A}"/>
              </a:ext>
            </a:extLst>
          </p:cNvPr>
          <p:cNvPicPr>
            <a:picLocks noChangeAspect="1"/>
          </p:cNvPicPr>
          <p:nvPr/>
        </p:nvPicPr>
        <p:blipFill>
          <a:blip r:embed="rId2"/>
          <a:stretch>
            <a:fillRect/>
          </a:stretch>
        </p:blipFill>
        <p:spPr>
          <a:xfrm>
            <a:off x="4948999" y="5085217"/>
            <a:ext cx="6408801" cy="1380035"/>
          </a:xfrm>
          <a:prstGeom prst="rect">
            <a:avLst/>
          </a:prstGeom>
        </p:spPr>
      </p:pic>
      <p:sp>
        <p:nvSpPr>
          <p:cNvPr id="2" name="Datumsplatzhalter 3">
            <a:extLst>
              <a:ext uri="{FF2B5EF4-FFF2-40B4-BE49-F238E27FC236}">
                <a16:creationId xmlns:a16="http://schemas.microsoft.com/office/drawing/2014/main" id="{68534EBA-3108-3271-BBCE-9888AAE03CF1}"/>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DCA8D951-C1D5-3B8E-DA40-71DB3A2EB5D6}"/>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4F9A07EA-41D4-C02F-5A06-B9E8BFF64FDF}"/>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61</a:t>
            </a:fld>
            <a:endParaRPr lang="de-AT" dirty="0"/>
          </a:p>
        </p:txBody>
      </p:sp>
      <p:sp>
        <p:nvSpPr>
          <p:cNvPr id="5" name="Textfeld 4">
            <a:extLst>
              <a:ext uri="{FF2B5EF4-FFF2-40B4-BE49-F238E27FC236}">
                <a16:creationId xmlns:a16="http://schemas.microsoft.com/office/drawing/2014/main" id="{C6AAE758-2D42-A892-B6FC-E4EE9BBE2370}"/>
              </a:ext>
            </a:extLst>
          </p:cNvPr>
          <p:cNvSpPr txBox="1"/>
          <p:nvPr/>
        </p:nvSpPr>
        <p:spPr>
          <a:xfrm>
            <a:off x="388189" y="1435585"/>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Spektroskopie (5)</a:t>
            </a:r>
            <a:endParaRPr lang="de-AT" sz="2400" b="0" dirty="0"/>
          </a:p>
        </p:txBody>
      </p:sp>
      <p:sp>
        <p:nvSpPr>
          <p:cNvPr id="6" name="Textfeld 5">
            <a:extLst>
              <a:ext uri="{FF2B5EF4-FFF2-40B4-BE49-F238E27FC236}">
                <a16:creationId xmlns:a16="http://schemas.microsoft.com/office/drawing/2014/main" id="{6761195B-35B1-FF20-FC31-0FF6A8EF079C}"/>
              </a:ext>
            </a:extLst>
          </p:cNvPr>
          <p:cNvSpPr txBox="1"/>
          <p:nvPr/>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7" name="Textfeld 6">
            <a:extLst>
              <a:ext uri="{FF2B5EF4-FFF2-40B4-BE49-F238E27FC236}">
                <a16:creationId xmlns:a16="http://schemas.microsoft.com/office/drawing/2014/main" id="{297071FE-B550-41B2-04F9-528CE5E26981}"/>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Fachgebiete</a:t>
            </a:r>
          </a:p>
          <a:p>
            <a:endParaRPr lang="de-AT" dirty="0"/>
          </a:p>
        </p:txBody>
      </p:sp>
      <p:sp>
        <p:nvSpPr>
          <p:cNvPr id="8" name="Textfeld 7">
            <a:extLst>
              <a:ext uri="{FF2B5EF4-FFF2-40B4-BE49-F238E27FC236}">
                <a16:creationId xmlns:a16="http://schemas.microsoft.com/office/drawing/2014/main" id="{D4AFE4A2-A927-5B76-6B4B-8B8E6F2EABE3}"/>
              </a:ext>
            </a:extLst>
          </p:cNvPr>
          <p:cNvSpPr txBox="1"/>
          <p:nvPr/>
        </p:nvSpPr>
        <p:spPr>
          <a:xfrm>
            <a:off x="388189" y="2081916"/>
            <a:ext cx="8333117" cy="3693319"/>
          </a:xfrm>
          <a:prstGeom prst="rect">
            <a:avLst/>
          </a:prstGeom>
          <a:noFill/>
        </p:spPr>
        <p:txBody>
          <a:bodyPr wrap="square" rtlCol="0">
            <a:spAutoFit/>
          </a:bodyPr>
          <a:lstStyle/>
          <a:p>
            <a:pPr marL="0" indent="0">
              <a:buFont typeface="Arial" panose="020B0604020202020204" pitchFamily="34" charset="0"/>
              <a:buNone/>
            </a:pPr>
            <a:r>
              <a:rPr lang="de-AT" b="1" dirty="0"/>
              <a:t>Arten von Spektren: (3)</a:t>
            </a:r>
          </a:p>
          <a:p>
            <a:pPr marL="0" indent="0">
              <a:buFont typeface="Arial" panose="020B0604020202020204" pitchFamily="34" charset="0"/>
              <a:buNone/>
            </a:pPr>
            <a:endParaRPr lang="de-AT" b="1" dirty="0"/>
          </a:p>
          <a:p>
            <a:pPr marL="285750" indent="-285750">
              <a:buFont typeface="Arial" panose="020B0604020202020204" pitchFamily="34" charset="0"/>
              <a:buChar char="•"/>
            </a:pPr>
            <a:r>
              <a:rPr lang="de-AT" dirty="0"/>
              <a:t>Kontinuierliches Spektrum:</a:t>
            </a:r>
          </a:p>
          <a:p>
            <a:pPr marL="285750" indent="-285750">
              <a:buFont typeface="Arial" panose="020B0604020202020204" pitchFamily="34" charset="0"/>
              <a:buChar char="•"/>
            </a:pPr>
            <a:endParaRPr lang="de-AT" dirty="0"/>
          </a:p>
          <a:p>
            <a:pPr marL="742950" lvl="1" indent="-285750">
              <a:buFont typeface="Arial" panose="020B0604020202020204" pitchFamily="34" charset="0"/>
              <a:buChar char="•"/>
            </a:pPr>
            <a:r>
              <a:rPr lang="de-DE" dirty="0"/>
              <a:t>Wird von heißen, dichten Objekten wie Festkörpern, Flüssigkeiten oder Gasen unter hohem Druck ausgesendet (thermische Strahlung).</a:t>
            </a:r>
          </a:p>
          <a:p>
            <a:pPr marL="742950" lvl="1" indent="-285750">
              <a:buFont typeface="Arial" panose="020B0604020202020204" pitchFamily="34" charset="0"/>
              <a:buChar char="•"/>
            </a:pPr>
            <a:endParaRPr lang="de-AT" dirty="0"/>
          </a:p>
          <a:p>
            <a:pPr marL="742950" lvl="1" indent="-285750">
              <a:buFont typeface="Arial" panose="020B0604020202020204" pitchFamily="34" charset="0"/>
              <a:buChar char="•"/>
            </a:pPr>
            <a:r>
              <a:rPr lang="de-DE" dirty="0"/>
              <a:t>Zeigt einen kontinuierlichen Übergang aller Farben ohne scharfe Linien.</a:t>
            </a:r>
          </a:p>
          <a:p>
            <a:pPr marL="742950" lvl="1" indent="-285750">
              <a:buFont typeface="Arial" panose="020B0604020202020204" pitchFamily="34" charset="0"/>
              <a:buChar char="•"/>
            </a:pPr>
            <a:endParaRPr lang="de-DE" dirty="0"/>
          </a:p>
          <a:p>
            <a:pPr marL="742950" lvl="1" indent="-285750">
              <a:buFont typeface="Arial" panose="020B0604020202020204" pitchFamily="34" charset="0"/>
              <a:buChar char="•"/>
            </a:pPr>
            <a:r>
              <a:rPr lang="de-DE" dirty="0"/>
              <a:t>Die Verteilung der Intensität über die Wellenlängen (Spektralverteilung) hängt von der Temperatur des Objekts ab (</a:t>
            </a:r>
            <a:r>
              <a:rPr lang="de-DE" dirty="0" err="1"/>
              <a:t>Wiensches</a:t>
            </a:r>
            <a:r>
              <a:rPr lang="de-DE" dirty="0"/>
              <a:t> Verschiebungsgesetz, Stefan-Boltzmann-Gesetz).</a:t>
            </a:r>
            <a:endParaRPr lang="de-DE" b="1" dirty="0"/>
          </a:p>
          <a:p>
            <a:pPr marL="742950" lvl="1" indent="-285750">
              <a:buFont typeface="Arial" panose="020B0604020202020204" pitchFamily="34" charset="0"/>
              <a:buChar char="•"/>
            </a:pPr>
            <a:endParaRPr lang="de-AT" b="1" dirty="0"/>
          </a:p>
        </p:txBody>
      </p:sp>
      <p:pic>
        <p:nvPicPr>
          <p:cNvPr id="9" name="Grafik 8" descr="Ein Bild, das Grafiken, Logo, Schrift, Design enthält.&#10;&#10;KI-generierte Inhalte können fehlerhaft sein.">
            <a:extLst>
              <a:ext uri="{FF2B5EF4-FFF2-40B4-BE49-F238E27FC236}">
                <a16:creationId xmlns:a16="http://schemas.microsoft.com/office/drawing/2014/main" id="{56677300-9786-07F1-770D-3686A0FEC7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spTree>
    <p:extLst>
      <p:ext uri="{BB962C8B-B14F-4D97-AF65-F5344CB8AC3E}">
        <p14:creationId xmlns:p14="http://schemas.microsoft.com/office/powerpoint/2010/main" val="384326880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1963A-B436-6961-D9A5-4B9E756548FE}"/>
            </a:ext>
          </a:extLst>
        </p:cNvPr>
        <p:cNvGrpSpPr/>
        <p:nvPr/>
      </p:nvGrpSpPr>
      <p:grpSpPr>
        <a:xfrm>
          <a:off x="0" y="0"/>
          <a:ext cx="0" cy="0"/>
          <a:chOff x="0" y="0"/>
          <a:chExt cx="0" cy="0"/>
        </a:xfrm>
      </p:grpSpPr>
      <p:pic>
        <p:nvPicPr>
          <p:cNvPr id="13" name="Grafik 12" descr="Ein Bild, das Diagramm, Reihe, Screenshot enthält.&#10;&#10;KI-generierte Inhalte können fehlerhaft sein.">
            <a:extLst>
              <a:ext uri="{FF2B5EF4-FFF2-40B4-BE49-F238E27FC236}">
                <a16:creationId xmlns:a16="http://schemas.microsoft.com/office/drawing/2014/main" id="{2783E81F-B738-DE82-FB8E-4354B2976D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80856" y="2721096"/>
            <a:ext cx="3849624" cy="3849624"/>
          </a:xfrm>
          <a:prstGeom prst="rect">
            <a:avLst/>
          </a:prstGeom>
        </p:spPr>
      </p:pic>
      <p:sp>
        <p:nvSpPr>
          <p:cNvPr id="2" name="Datumsplatzhalter 3">
            <a:extLst>
              <a:ext uri="{FF2B5EF4-FFF2-40B4-BE49-F238E27FC236}">
                <a16:creationId xmlns:a16="http://schemas.microsoft.com/office/drawing/2014/main" id="{03126D18-2053-125B-A3F3-B7EA0FE552E9}"/>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E3E85A59-4591-4237-312F-6B52E0385783}"/>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34DDA320-A066-C0DB-8C37-E48518038273}"/>
              </a:ext>
            </a:extLst>
          </p:cNvPr>
          <p:cNvSpPr>
            <a:spLocks noGrp="1"/>
          </p:cNvSpPr>
          <p:nvPr>
            <p:ph type="sldNum" sz="quarter" idx="12"/>
          </p:nvPr>
        </p:nvSpPr>
        <p:spPr>
          <a:xfrm>
            <a:off x="9171432" y="6356350"/>
            <a:ext cx="2743200" cy="365125"/>
          </a:xfrm>
        </p:spPr>
        <p:txBody>
          <a:bodyPr/>
          <a:lstStyle/>
          <a:p>
            <a:fld id="{DE3A1A2F-543A-4810-B38E-AB32B6F01561}" type="slidenum">
              <a:rPr lang="de-AT" smtClean="0"/>
              <a:t>62</a:t>
            </a:fld>
            <a:endParaRPr lang="de-AT" dirty="0"/>
          </a:p>
        </p:txBody>
      </p:sp>
      <p:sp>
        <p:nvSpPr>
          <p:cNvPr id="5" name="Textfeld 4">
            <a:extLst>
              <a:ext uri="{FF2B5EF4-FFF2-40B4-BE49-F238E27FC236}">
                <a16:creationId xmlns:a16="http://schemas.microsoft.com/office/drawing/2014/main" id="{4BC23E36-60DD-1503-6486-D0327D706019}"/>
              </a:ext>
            </a:extLst>
          </p:cNvPr>
          <p:cNvSpPr txBox="1"/>
          <p:nvPr/>
        </p:nvSpPr>
        <p:spPr>
          <a:xfrm>
            <a:off x="388189" y="1435585"/>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Spektroskopie (6)</a:t>
            </a:r>
            <a:endParaRPr lang="de-AT" sz="2400" b="0" dirty="0"/>
          </a:p>
        </p:txBody>
      </p:sp>
      <p:sp>
        <p:nvSpPr>
          <p:cNvPr id="6" name="Textfeld 5">
            <a:extLst>
              <a:ext uri="{FF2B5EF4-FFF2-40B4-BE49-F238E27FC236}">
                <a16:creationId xmlns:a16="http://schemas.microsoft.com/office/drawing/2014/main" id="{EFCE5BE2-F537-189C-80E1-F99AB831CB59}"/>
              </a:ext>
            </a:extLst>
          </p:cNvPr>
          <p:cNvSpPr txBox="1"/>
          <p:nvPr/>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7" name="Textfeld 6">
            <a:extLst>
              <a:ext uri="{FF2B5EF4-FFF2-40B4-BE49-F238E27FC236}">
                <a16:creationId xmlns:a16="http://schemas.microsoft.com/office/drawing/2014/main" id="{EC9AE6A9-3839-48AA-8B44-270A85CE243A}"/>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Fachgebiete</a:t>
            </a:r>
          </a:p>
          <a:p>
            <a:endParaRPr lang="de-AT" dirty="0"/>
          </a:p>
        </p:txBody>
      </p:sp>
      <p:sp>
        <p:nvSpPr>
          <p:cNvPr id="8" name="Textfeld 7">
            <a:extLst>
              <a:ext uri="{FF2B5EF4-FFF2-40B4-BE49-F238E27FC236}">
                <a16:creationId xmlns:a16="http://schemas.microsoft.com/office/drawing/2014/main" id="{C8FA7580-68CD-09E2-D64C-D0DE69C074DE}"/>
              </a:ext>
            </a:extLst>
          </p:cNvPr>
          <p:cNvSpPr txBox="1"/>
          <p:nvPr/>
        </p:nvSpPr>
        <p:spPr>
          <a:xfrm>
            <a:off x="388189" y="2081916"/>
            <a:ext cx="8333117" cy="3693319"/>
          </a:xfrm>
          <a:prstGeom prst="rect">
            <a:avLst/>
          </a:prstGeom>
          <a:noFill/>
        </p:spPr>
        <p:txBody>
          <a:bodyPr wrap="square" rtlCol="0">
            <a:spAutoFit/>
          </a:bodyPr>
          <a:lstStyle/>
          <a:p>
            <a:pPr marL="0" indent="0">
              <a:buFont typeface="Arial" panose="020B0604020202020204" pitchFamily="34" charset="0"/>
              <a:buNone/>
            </a:pPr>
            <a:r>
              <a:rPr lang="de-DE" dirty="0"/>
              <a:t>Was können wir aus Spektren lernen?</a:t>
            </a:r>
          </a:p>
          <a:p>
            <a:pPr marL="0" indent="0">
              <a:buFont typeface="Arial" panose="020B0604020202020204" pitchFamily="34" charset="0"/>
              <a:buNone/>
            </a:pPr>
            <a:endParaRPr lang="de-AT" b="1" dirty="0"/>
          </a:p>
          <a:p>
            <a:pPr marL="285750" indent="-285750">
              <a:buFont typeface="Arial" panose="020B0604020202020204" pitchFamily="34" charset="0"/>
              <a:buChar char="•"/>
            </a:pPr>
            <a:r>
              <a:rPr lang="de-AT" dirty="0"/>
              <a:t>Chemische Zusammensetzung</a:t>
            </a:r>
          </a:p>
          <a:p>
            <a:pPr marL="285750" indent="-285750">
              <a:buFont typeface="Arial" panose="020B0604020202020204" pitchFamily="34" charset="0"/>
              <a:buChar char="•"/>
            </a:pPr>
            <a:endParaRPr lang="de-AT" b="1" dirty="0"/>
          </a:p>
          <a:p>
            <a:pPr marL="285750" indent="-285750">
              <a:buFont typeface="Arial" panose="020B0604020202020204" pitchFamily="34" charset="0"/>
              <a:buChar char="•"/>
            </a:pPr>
            <a:r>
              <a:rPr lang="de-AT" dirty="0"/>
              <a:t>Temperatur</a:t>
            </a:r>
          </a:p>
          <a:p>
            <a:pPr marL="285750" indent="-285750">
              <a:buFont typeface="Arial" panose="020B0604020202020204" pitchFamily="34" charset="0"/>
              <a:buChar char="•"/>
            </a:pPr>
            <a:endParaRPr lang="de-AT" dirty="0"/>
          </a:p>
          <a:p>
            <a:pPr marL="285750" indent="-285750">
              <a:buFont typeface="Arial" panose="020B0604020202020204" pitchFamily="34" charset="0"/>
              <a:buChar char="•"/>
            </a:pPr>
            <a:r>
              <a:rPr lang="de-AT" dirty="0"/>
              <a:t>Druck und Dichte</a:t>
            </a:r>
          </a:p>
          <a:p>
            <a:pPr marL="285750" indent="-285750">
              <a:buFont typeface="Arial" panose="020B0604020202020204" pitchFamily="34" charset="0"/>
              <a:buChar char="•"/>
            </a:pPr>
            <a:endParaRPr lang="de-AT" dirty="0"/>
          </a:p>
          <a:p>
            <a:pPr marL="285750" indent="-285750">
              <a:buFont typeface="Arial" panose="020B0604020202020204" pitchFamily="34" charset="0"/>
              <a:buChar char="•"/>
            </a:pPr>
            <a:r>
              <a:rPr lang="de-AT" dirty="0"/>
              <a:t>Bewegung (Doppler-Effekt)</a:t>
            </a:r>
          </a:p>
          <a:p>
            <a:pPr marL="285750" indent="-285750">
              <a:buFont typeface="Arial" panose="020B0604020202020204" pitchFamily="34" charset="0"/>
              <a:buChar char="•"/>
            </a:pPr>
            <a:endParaRPr lang="de-AT" dirty="0"/>
          </a:p>
          <a:p>
            <a:pPr marL="285750" indent="-285750">
              <a:buFont typeface="Arial" panose="020B0604020202020204" pitchFamily="34" charset="0"/>
              <a:buChar char="•"/>
            </a:pPr>
            <a:r>
              <a:rPr lang="de-AT" dirty="0"/>
              <a:t>Magnetfelder (Zeeman-Effekt)</a:t>
            </a:r>
          </a:p>
          <a:p>
            <a:pPr marL="285750" indent="-285750">
              <a:buFont typeface="Arial" panose="020B0604020202020204" pitchFamily="34" charset="0"/>
              <a:buChar char="•"/>
            </a:pPr>
            <a:endParaRPr lang="de-AT" dirty="0"/>
          </a:p>
          <a:p>
            <a:pPr marL="285750" indent="-285750">
              <a:buFont typeface="Arial" panose="020B0604020202020204" pitchFamily="34" charset="0"/>
              <a:buChar char="•"/>
            </a:pPr>
            <a:r>
              <a:rPr lang="de-AT" dirty="0"/>
              <a:t>Rotationsgeschwindigkeit</a:t>
            </a:r>
          </a:p>
        </p:txBody>
      </p:sp>
      <p:pic>
        <p:nvPicPr>
          <p:cNvPr id="9" name="Grafik 8" descr="Ein Bild, das Grafiken, Logo, Schrift, Design enthält.&#10;&#10;KI-generierte Inhalte können fehlerhaft sein.">
            <a:extLst>
              <a:ext uri="{FF2B5EF4-FFF2-40B4-BE49-F238E27FC236}">
                <a16:creationId xmlns:a16="http://schemas.microsoft.com/office/drawing/2014/main" id="{D0E737FC-65B9-040A-A645-70A311BF81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pic>
        <p:nvPicPr>
          <p:cNvPr id="10" name="Grafik 9">
            <a:extLst>
              <a:ext uri="{FF2B5EF4-FFF2-40B4-BE49-F238E27FC236}">
                <a16:creationId xmlns:a16="http://schemas.microsoft.com/office/drawing/2014/main" id="{A1E98BF3-B3D9-6113-52D8-CCB81A3C3495}"/>
              </a:ext>
            </a:extLst>
          </p:cNvPr>
          <p:cNvPicPr>
            <a:picLocks noChangeAspect="1"/>
          </p:cNvPicPr>
          <p:nvPr/>
        </p:nvPicPr>
        <p:blipFill>
          <a:blip r:embed="rId4"/>
          <a:stretch>
            <a:fillRect/>
          </a:stretch>
        </p:blipFill>
        <p:spPr>
          <a:xfrm>
            <a:off x="4307022" y="669338"/>
            <a:ext cx="4617069" cy="2244041"/>
          </a:xfrm>
          <a:prstGeom prst="rect">
            <a:avLst/>
          </a:prstGeom>
        </p:spPr>
      </p:pic>
      <p:pic>
        <p:nvPicPr>
          <p:cNvPr id="14" name="Grafik 13">
            <a:extLst>
              <a:ext uri="{FF2B5EF4-FFF2-40B4-BE49-F238E27FC236}">
                <a16:creationId xmlns:a16="http://schemas.microsoft.com/office/drawing/2014/main" id="{40298664-541B-E0BC-0464-459BDEB6B9CB}"/>
              </a:ext>
            </a:extLst>
          </p:cNvPr>
          <p:cNvPicPr>
            <a:picLocks noChangeAspect="1"/>
          </p:cNvPicPr>
          <p:nvPr/>
        </p:nvPicPr>
        <p:blipFill>
          <a:blip r:embed="rId5"/>
          <a:stretch>
            <a:fillRect/>
          </a:stretch>
        </p:blipFill>
        <p:spPr>
          <a:xfrm>
            <a:off x="4183811" y="3183227"/>
            <a:ext cx="2838450" cy="3019425"/>
          </a:xfrm>
          <a:prstGeom prst="rect">
            <a:avLst/>
          </a:prstGeom>
        </p:spPr>
      </p:pic>
    </p:spTree>
    <p:extLst>
      <p:ext uri="{BB962C8B-B14F-4D97-AF65-F5344CB8AC3E}">
        <p14:creationId xmlns:p14="http://schemas.microsoft.com/office/powerpoint/2010/main" val="26616555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59807-1869-A660-CD49-ADA5816B23EA}"/>
            </a:ext>
          </a:extLst>
        </p:cNvPr>
        <p:cNvGrpSpPr/>
        <p:nvPr/>
      </p:nvGrpSpPr>
      <p:grpSpPr>
        <a:xfrm>
          <a:off x="0" y="0"/>
          <a:ext cx="0" cy="0"/>
          <a:chOff x="0" y="0"/>
          <a:chExt cx="0" cy="0"/>
        </a:xfrm>
      </p:grpSpPr>
      <p:sp>
        <p:nvSpPr>
          <p:cNvPr id="2" name="Datumsplatzhalter 3">
            <a:extLst>
              <a:ext uri="{FF2B5EF4-FFF2-40B4-BE49-F238E27FC236}">
                <a16:creationId xmlns:a16="http://schemas.microsoft.com/office/drawing/2014/main" id="{AFA2A03F-AC81-61A4-8B6D-617C15736F40}"/>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D4883BC1-A2D3-EF27-E8A7-316A194D84B1}"/>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9D6EC6CB-BE1D-A1D6-12D6-265CC8904272}"/>
              </a:ext>
            </a:extLst>
          </p:cNvPr>
          <p:cNvSpPr>
            <a:spLocks noGrp="1"/>
          </p:cNvSpPr>
          <p:nvPr>
            <p:ph type="sldNum" sz="quarter" idx="12"/>
          </p:nvPr>
        </p:nvSpPr>
        <p:spPr>
          <a:xfrm>
            <a:off x="9171432" y="6356350"/>
            <a:ext cx="2743200" cy="365125"/>
          </a:xfrm>
        </p:spPr>
        <p:txBody>
          <a:bodyPr/>
          <a:lstStyle/>
          <a:p>
            <a:fld id="{DE3A1A2F-543A-4810-B38E-AB32B6F01561}" type="slidenum">
              <a:rPr lang="de-AT" smtClean="0"/>
              <a:t>63</a:t>
            </a:fld>
            <a:endParaRPr lang="de-AT" dirty="0"/>
          </a:p>
        </p:txBody>
      </p:sp>
      <p:sp>
        <p:nvSpPr>
          <p:cNvPr id="5" name="Textfeld 4">
            <a:extLst>
              <a:ext uri="{FF2B5EF4-FFF2-40B4-BE49-F238E27FC236}">
                <a16:creationId xmlns:a16="http://schemas.microsoft.com/office/drawing/2014/main" id="{83366FD6-80F8-26EE-709F-CC6FDBA905EF}"/>
              </a:ext>
            </a:extLst>
          </p:cNvPr>
          <p:cNvSpPr txBox="1"/>
          <p:nvPr/>
        </p:nvSpPr>
        <p:spPr>
          <a:xfrm>
            <a:off x="388189" y="1435585"/>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Spektroskopie (7)</a:t>
            </a:r>
            <a:endParaRPr lang="de-AT" sz="2400" b="0" dirty="0"/>
          </a:p>
        </p:txBody>
      </p:sp>
      <p:sp>
        <p:nvSpPr>
          <p:cNvPr id="6" name="Textfeld 5">
            <a:extLst>
              <a:ext uri="{FF2B5EF4-FFF2-40B4-BE49-F238E27FC236}">
                <a16:creationId xmlns:a16="http://schemas.microsoft.com/office/drawing/2014/main" id="{29ED4F78-39A7-B2CD-4F3E-C917EAEEE917}"/>
              </a:ext>
            </a:extLst>
          </p:cNvPr>
          <p:cNvSpPr txBox="1"/>
          <p:nvPr/>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7" name="Textfeld 6">
            <a:extLst>
              <a:ext uri="{FF2B5EF4-FFF2-40B4-BE49-F238E27FC236}">
                <a16:creationId xmlns:a16="http://schemas.microsoft.com/office/drawing/2014/main" id="{77A6700A-DBF4-3D43-50DB-B4D1AAA109E0}"/>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Fachgebiete</a:t>
            </a:r>
          </a:p>
          <a:p>
            <a:endParaRPr lang="de-AT" dirty="0"/>
          </a:p>
        </p:txBody>
      </p:sp>
      <p:sp>
        <p:nvSpPr>
          <p:cNvPr id="8" name="Textfeld 7">
            <a:extLst>
              <a:ext uri="{FF2B5EF4-FFF2-40B4-BE49-F238E27FC236}">
                <a16:creationId xmlns:a16="http://schemas.microsoft.com/office/drawing/2014/main" id="{12FE2B2B-395D-C77F-98F9-FA50D3AC7BF9}"/>
              </a:ext>
            </a:extLst>
          </p:cNvPr>
          <p:cNvSpPr txBox="1"/>
          <p:nvPr/>
        </p:nvSpPr>
        <p:spPr>
          <a:xfrm>
            <a:off x="388189" y="1897250"/>
            <a:ext cx="8333117" cy="4524315"/>
          </a:xfrm>
          <a:prstGeom prst="rect">
            <a:avLst/>
          </a:prstGeom>
          <a:noFill/>
        </p:spPr>
        <p:txBody>
          <a:bodyPr wrap="square" rtlCol="0">
            <a:spAutoFit/>
          </a:bodyPr>
          <a:lstStyle/>
          <a:p>
            <a:pPr marL="0" indent="0">
              <a:buFont typeface="Arial" panose="020B0604020202020204" pitchFamily="34" charset="0"/>
              <a:buNone/>
            </a:pPr>
            <a:r>
              <a:rPr lang="de-AT" dirty="0"/>
              <a:t>Anwendungen in der Astronomie:</a:t>
            </a:r>
          </a:p>
          <a:p>
            <a:pPr marL="0" indent="0">
              <a:buFont typeface="Arial" panose="020B0604020202020204" pitchFamily="34" charset="0"/>
              <a:buNone/>
            </a:pPr>
            <a:endParaRPr lang="de-AT" b="1" dirty="0"/>
          </a:p>
          <a:p>
            <a:pPr marL="285750" indent="-285750">
              <a:buFont typeface="Arial" panose="020B0604020202020204" pitchFamily="34" charset="0"/>
              <a:buChar char="•"/>
            </a:pPr>
            <a:r>
              <a:rPr lang="de-DE" dirty="0"/>
              <a:t>Bestimmung der Zusammensetzung von Sternen, Planetenatmosphären, Nebeln und Galaxien.</a:t>
            </a:r>
          </a:p>
          <a:p>
            <a:pPr marL="285750" indent="-285750">
              <a:buFont typeface="Arial" panose="020B0604020202020204" pitchFamily="34" charset="0"/>
              <a:buChar char="•"/>
            </a:pPr>
            <a:endParaRPr lang="de-AT" b="1" dirty="0"/>
          </a:p>
          <a:p>
            <a:pPr marL="285750" indent="-285750">
              <a:buFont typeface="Arial" panose="020B0604020202020204" pitchFamily="34" charset="0"/>
              <a:buChar char="•"/>
            </a:pPr>
            <a:r>
              <a:rPr lang="de-DE" dirty="0"/>
              <a:t>Messung der Radialgeschwindigkeiten von Sternen und Galaxien zur Untersuchung ihrer Bewegung und der Expansion des Universums.</a:t>
            </a:r>
          </a:p>
          <a:p>
            <a:pPr marL="285750" indent="-285750">
              <a:buFont typeface="Arial" panose="020B0604020202020204" pitchFamily="34" charset="0"/>
              <a:buChar char="•"/>
            </a:pPr>
            <a:endParaRPr lang="de-AT" dirty="0"/>
          </a:p>
          <a:p>
            <a:pPr marL="285750" indent="-285750">
              <a:buFont typeface="Arial" panose="020B0604020202020204" pitchFamily="34" charset="0"/>
              <a:buChar char="•"/>
            </a:pPr>
            <a:r>
              <a:rPr lang="de-DE" dirty="0"/>
              <a:t>Untersuchung der Temperatur und Dichte interstellarer und intergalaktischer Materie</a:t>
            </a:r>
          </a:p>
          <a:p>
            <a:pPr marL="285750" indent="-285750">
              <a:buFont typeface="Arial" panose="020B0604020202020204" pitchFamily="34" charset="0"/>
              <a:buChar char="•"/>
            </a:pPr>
            <a:endParaRPr lang="de-AT" dirty="0"/>
          </a:p>
          <a:p>
            <a:pPr marL="285750" indent="-285750">
              <a:buFont typeface="Arial" panose="020B0604020202020204" pitchFamily="34" charset="0"/>
              <a:buChar char="•"/>
            </a:pPr>
            <a:r>
              <a:rPr lang="de-DE" dirty="0"/>
              <a:t>Nachweis von Exoplaneten durch die Analyse der Spektren ihrer Muttersterne.</a:t>
            </a:r>
          </a:p>
          <a:p>
            <a:pPr marL="285750" indent="-285750">
              <a:buFont typeface="Arial" panose="020B0604020202020204" pitchFamily="34" charset="0"/>
              <a:buChar char="•"/>
            </a:pPr>
            <a:endParaRPr lang="de-AT" dirty="0"/>
          </a:p>
          <a:p>
            <a:pPr marL="285750" indent="-285750">
              <a:buFont typeface="Arial" panose="020B0604020202020204" pitchFamily="34" charset="0"/>
              <a:buChar char="•"/>
            </a:pPr>
            <a:r>
              <a:rPr lang="de-DE" dirty="0"/>
              <a:t>Erforschung von Magnetfeldern auf der Sonne und anderen Sternen.</a:t>
            </a:r>
          </a:p>
          <a:p>
            <a:pPr marL="285750" indent="-285750">
              <a:buFont typeface="Arial" panose="020B0604020202020204" pitchFamily="34" charset="0"/>
              <a:buChar char="•"/>
            </a:pPr>
            <a:endParaRPr lang="de-AT" dirty="0"/>
          </a:p>
          <a:p>
            <a:pPr marL="285750" indent="-285750">
              <a:buFont typeface="Arial" panose="020B0604020202020204" pitchFamily="34" charset="0"/>
              <a:buChar char="•"/>
            </a:pPr>
            <a:r>
              <a:rPr lang="de-AT" dirty="0"/>
              <a:t>u.v.m.</a:t>
            </a:r>
          </a:p>
        </p:txBody>
      </p:sp>
      <p:pic>
        <p:nvPicPr>
          <p:cNvPr id="9" name="Grafik 8" descr="Ein Bild, das Grafiken, Logo, Schrift, Design enthält.&#10;&#10;KI-generierte Inhalte können fehlerhaft sein.">
            <a:extLst>
              <a:ext uri="{FF2B5EF4-FFF2-40B4-BE49-F238E27FC236}">
                <a16:creationId xmlns:a16="http://schemas.microsoft.com/office/drawing/2014/main" id="{040E06A4-DE06-AF0B-5F54-FF878ADE30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spTree>
    <p:extLst>
      <p:ext uri="{BB962C8B-B14F-4D97-AF65-F5344CB8AC3E}">
        <p14:creationId xmlns:p14="http://schemas.microsoft.com/office/powerpoint/2010/main" val="331027173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fik 11">
            <a:extLst>
              <a:ext uri="{FF2B5EF4-FFF2-40B4-BE49-F238E27FC236}">
                <a16:creationId xmlns:a16="http://schemas.microsoft.com/office/drawing/2014/main" id="{203DF358-C17B-4764-2800-32557BA179CC}"/>
              </a:ext>
            </a:extLst>
          </p:cNvPr>
          <p:cNvPicPr>
            <a:picLocks noChangeAspect="1"/>
          </p:cNvPicPr>
          <p:nvPr/>
        </p:nvPicPr>
        <p:blipFill>
          <a:blip r:embed="rId2"/>
          <a:stretch>
            <a:fillRect/>
          </a:stretch>
        </p:blipFill>
        <p:spPr>
          <a:xfrm>
            <a:off x="5380106" y="19649"/>
            <a:ext cx="3131864" cy="2348898"/>
          </a:xfrm>
          <a:prstGeom prst="rect">
            <a:avLst/>
          </a:prstGeom>
        </p:spPr>
      </p:pic>
      <p:pic>
        <p:nvPicPr>
          <p:cNvPr id="11" name="Grafik 10">
            <a:extLst>
              <a:ext uri="{FF2B5EF4-FFF2-40B4-BE49-F238E27FC236}">
                <a16:creationId xmlns:a16="http://schemas.microsoft.com/office/drawing/2014/main" id="{97276C55-DE78-8D71-A72D-3D138FB741C5}"/>
              </a:ext>
            </a:extLst>
          </p:cNvPr>
          <p:cNvPicPr>
            <a:picLocks noChangeAspect="1"/>
          </p:cNvPicPr>
          <p:nvPr/>
        </p:nvPicPr>
        <p:blipFill>
          <a:blip r:embed="rId3"/>
          <a:stretch>
            <a:fillRect/>
          </a:stretch>
        </p:blipFill>
        <p:spPr>
          <a:xfrm>
            <a:off x="5831370" y="3774740"/>
            <a:ext cx="5522430" cy="2946734"/>
          </a:xfrm>
          <a:prstGeom prst="rect">
            <a:avLst/>
          </a:prstGeom>
        </p:spPr>
      </p:pic>
      <p:sp>
        <p:nvSpPr>
          <p:cNvPr id="2" name="Datumsplatzhalter 3">
            <a:extLst>
              <a:ext uri="{FF2B5EF4-FFF2-40B4-BE49-F238E27FC236}">
                <a16:creationId xmlns:a16="http://schemas.microsoft.com/office/drawing/2014/main" id="{5470E987-4EF8-4785-B061-7310F7823B78}"/>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0ADBC43D-9D5A-F1A3-9C1A-FB681182A301}"/>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8FC49F9F-5EAB-00CA-DABF-073D1667F072}"/>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64</a:t>
            </a:fld>
            <a:endParaRPr lang="de-AT" dirty="0"/>
          </a:p>
        </p:txBody>
      </p:sp>
      <p:sp>
        <p:nvSpPr>
          <p:cNvPr id="6" name="Textfeld 5">
            <a:extLst>
              <a:ext uri="{FF2B5EF4-FFF2-40B4-BE49-F238E27FC236}">
                <a16:creationId xmlns:a16="http://schemas.microsoft.com/office/drawing/2014/main" id="{8A46AECF-7FE3-A692-7AFD-2BDC012ACCDA}"/>
              </a:ext>
            </a:extLst>
          </p:cNvPr>
          <p:cNvSpPr txBox="1"/>
          <p:nvPr/>
        </p:nvSpPr>
        <p:spPr>
          <a:xfrm>
            <a:off x="242977" y="1194098"/>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Radioastronomie (1)</a:t>
            </a:r>
            <a:endParaRPr lang="de-AT" sz="2400" b="0" dirty="0"/>
          </a:p>
        </p:txBody>
      </p:sp>
      <p:sp>
        <p:nvSpPr>
          <p:cNvPr id="7" name="Textfeld 6">
            <a:extLst>
              <a:ext uri="{FF2B5EF4-FFF2-40B4-BE49-F238E27FC236}">
                <a16:creationId xmlns:a16="http://schemas.microsoft.com/office/drawing/2014/main" id="{B900E4D5-DD85-8062-D896-55302F71CCBE}"/>
              </a:ext>
            </a:extLst>
          </p:cNvPr>
          <p:cNvSpPr txBox="1"/>
          <p:nvPr/>
        </p:nvSpPr>
        <p:spPr>
          <a:xfrm>
            <a:off x="-434771" y="1389887"/>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8" name="Textfeld 7">
            <a:extLst>
              <a:ext uri="{FF2B5EF4-FFF2-40B4-BE49-F238E27FC236}">
                <a16:creationId xmlns:a16="http://schemas.microsoft.com/office/drawing/2014/main" id="{49133A41-E112-9D97-5622-6F6106FCF3D2}"/>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Fachgebiete</a:t>
            </a:r>
          </a:p>
          <a:p>
            <a:endParaRPr lang="de-AT" dirty="0"/>
          </a:p>
        </p:txBody>
      </p:sp>
      <p:sp>
        <p:nvSpPr>
          <p:cNvPr id="9" name="Textfeld 8">
            <a:extLst>
              <a:ext uri="{FF2B5EF4-FFF2-40B4-BE49-F238E27FC236}">
                <a16:creationId xmlns:a16="http://schemas.microsoft.com/office/drawing/2014/main" id="{988FE73D-0FAA-8EA9-75EF-5B00F73961E2}"/>
              </a:ext>
            </a:extLst>
          </p:cNvPr>
          <p:cNvSpPr txBox="1"/>
          <p:nvPr/>
        </p:nvSpPr>
        <p:spPr>
          <a:xfrm>
            <a:off x="242977" y="1868839"/>
            <a:ext cx="8333117" cy="2862322"/>
          </a:xfrm>
          <a:prstGeom prst="rect">
            <a:avLst/>
          </a:prstGeom>
          <a:noFill/>
        </p:spPr>
        <p:txBody>
          <a:bodyPr wrap="square" rtlCol="0">
            <a:spAutoFit/>
          </a:bodyPr>
          <a:lstStyle/>
          <a:p>
            <a:pPr marL="0" indent="0">
              <a:buFont typeface="Arial" panose="020B0604020202020204" pitchFamily="34" charset="0"/>
              <a:buNone/>
            </a:pPr>
            <a:r>
              <a:rPr lang="de-AT" b="1" dirty="0"/>
              <a:t>Das unsichtbare Universum hören</a:t>
            </a:r>
          </a:p>
          <a:p>
            <a:pPr marL="0" indent="0">
              <a:buFont typeface="Arial" panose="020B0604020202020204" pitchFamily="34" charset="0"/>
              <a:buNone/>
            </a:pPr>
            <a:endParaRPr lang="de-AT" b="1" dirty="0"/>
          </a:p>
          <a:p>
            <a:pPr marL="285750" indent="-285750">
              <a:buFont typeface="Arial" panose="020B0604020202020204" pitchFamily="34" charset="0"/>
              <a:buChar char="•"/>
            </a:pPr>
            <a:r>
              <a:rPr lang="de-DE" dirty="0"/>
              <a:t>Die Radioastronomie ist ein Zweig der Astronomie, der elektromagnetische Strahlung im Radiofrequenzbereich des Spektrums untersucht, die von astronomischen Objekten ausgesendet wird.</a:t>
            </a:r>
            <a:endParaRPr lang="de-AT" b="1" dirty="0"/>
          </a:p>
          <a:p>
            <a:pPr marL="285750" indent="-285750">
              <a:buFont typeface="Arial" panose="020B0604020202020204" pitchFamily="34" charset="0"/>
              <a:buChar char="•"/>
            </a:pPr>
            <a:endParaRPr lang="de-AT" b="1" dirty="0"/>
          </a:p>
          <a:p>
            <a:pPr marL="285750" indent="-285750">
              <a:buFont typeface="Arial" panose="020B0604020202020204" pitchFamily="34" charset="0"/>
              <a:buChar char="•"/>
            </a:pPr>
            <a:r>
              <a:rPr lang="de-DE" dirty="0"/>
              <a:t>Da Radiowellen die Erdatmosphäre weitgehend ungehindert durchdringen (im Gegensatz zu vielen anderen Wellenlängenbereichen), ermöglicht die Radioastronomie die Beobachtung von Objekten, die im sichtbaren Licht verborgen bleiben oder nur schwach leuchten.</a:t>
            </a:r>
            <a:endParaRPr lang="de-DE" b="1" dirty="0"/>
          </a:p>
        </p:txBody>
      </p:sp>
      <p:pic>
        <p:nvPicPr>
          <p:cNvPr id="10" name="Grafik 9" descr="Ein Bild, das Grafiken, Logo, Schrift, Design enthält.&#10;&#10;KI-generierte Inhalte können fehlerhaft sein.">
            <a:extLst>
              <a:ext uri="{FF2B5EF4-FFF2-40B4-BE49-F238E27FC236}">
                <a16:creationId xmlns:a16="http://schemas.microsoft.com/office/drawing/2014/main" id="{63F88F99-42D9-09D4-EF8B-C0A4631EDF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spTree>
    <p:extLst>
      <p:ext uri="{BB962C8B-B14F-4D97-AF65-F5344CB8AC3E}">
        <p14:creationId xmlns:p14="http://schemas.microsoft.com/office/powerpoint/2010/main" val="49601552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086F4E-4261-B2E8-055D-F8D0FDF65C62}"/>
            </a:ext>
          </a:extLst>
        </p:cNvPr>
        <p:cNvGrpSpPr/>
        <p:nvPr/>
      </p:nvGrpSpPr>
      <p:grpSpPr>
        <a:xfrm>
          <a:off x="0" y="0"/>
          <a:ext cx="0" cy="0"/>
          <a:chOff x="0" y="0"/>
          <a:chExt cx="0" cy="0"/>
        </a:xfrm>
      </p:grpSpPr>
      <p:pic>
        <p:nvPicPr>
          <p:cNvPr id="12" name="Grafik 11">
            <a:extLst>
              <a:ext uri="{FF2B5EF4-FFF2-40B4-BE49-F238E27FC236}">
                <a16:creationId xmlns:a16="http://schemas.microsoft.com/office/drawing/2014/main" id="{96C939F2-BB84-7F97-02F2-5B3911372477}"/>
              </a:ext>
            </a:extLst>
          </p:cNvPr>
          <p:cNvPicPr>
            <a:picLocks noChangeAspect="1"/>
          </p:cNvPicPr>
          <p:nvPr/>
        </p:nvPicPr>
        <p:blipFill>
          <a:blip r:embed="rId2"/>
          <a:stretch>
            <a:fillRect/>
          </a:stretch>
        </p:blipFill>
        <p:spPr>
          <a:xfrm>
            <a:off x="5380106" y="19649"/>
            <a:ext cx="3131864" cy="2348898"/>
          </a:xfrm>
          <a:prstGeom prst="rect">
            <a:avLst/>
          </a:prstGeom>
        </p:spPr>
      </p:pic>
      <p:sp>
        <p:nvSpPr>
          <p:cNvPr id="2" name="Datumsplatzhalter 3">
            <a:extLst>
              <a:ext uri="{FF2B5EF4-FFF2-40B4-BE49-F238E27FC236}">
                <a16:creationId xmlns:a16="http://schemas.microsoft.com/office/drawing/2014/main" id="{7F011708-87A2-2A96-3857-51A8D1FC3BC5}"/>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94E0CCC5-FED1-0FC4-48F6-D0E3ECD7DF87}"/>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4D68D491-839D-6B5E-39F9-41DF36529669}"/>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65</a:t>
            </a:fld>
            <a:endParaRPr lang="de-AT" dirty="0"/>
          </a:p>
        </p:txBody>
      </p:sp>
      <p:sp>
        <p:nvSpPr>
          <p:cNvPr id="6" name="Textfeld 5">
            <a:extLst>
              <a:ext uri="{FF2B5EF4-FFF2-40B4-BE49-F238E27FC236}">
                <a16:creationId xmlns:a16="http://schemas.microsoft.com/office/drawing/2014/main" id="{60622094-CC53-AB94-E0A9-FEE85869DA47}"/>
              </a:ext>
            </a:extLst>
          </p:cNvPr>
          <p:cNvSpPr txBox="1"/>
          <p:nvPr/>
        </p:nvSpPr>
        <p:spPr>
          <a:xfrm>
            <a:off x="242977" y="1194098"/>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Radioastronomie (2)</a:t>
            </a:r>
            <a:endParaRPr lang="de-AT" sz="2400" b="0" dirty="0"/>
          </a:p>
        </p:txBody>
      </p:sp>
      <p:sp>
        <p:nvSpPr>
          <p:cNvPr id="7" name="Textfeld 6">
            <a:extLst>
              <a:ext uri="{FF2B5EF4-FFF2-40B4-BE49-F238E27FC236}">
                <a16:creationId xmlns:a16="http://schemas.microsoft.com/office/drawing/2014/main" id="{DCAA8556-5398-C36F-5925-FC1ACBFBCECF}"/>
              </a:ext>
            </a:extLst>
          </p:cNvPr>
          <p:cNvSpPr txBox="1"/>
          <p:nvPr/>
        </p:nvSpPr>
        <p:spPr>
          <a:xfrm>
            <a:off x="-434771" y="1407174"/>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8" name="Textfeld 7">
            <a:extLst>
              <a:ext uri="{FF2B5EF4-FFF2-40B4-BE49-F238E27FC236}">
                <a16:creationId xmlns:a16="http://schemas.microsoft.com/office/drawing/2014/main" id="{50C497AB-B20F-DA23-C412-9B3262C3BE51}"/>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Fachgebiete</a:t>
            </a:r>
          </a:p>
          <a:p>
            <a:endParaRPr lang="de-AT" dirty="0"/>
          </a:p>
        </p:txBody>
      </p:sp>
      <p:sp>
        <p:nvSpPr>
          <p:cNvPr id="9" name="Textfeld 8">
            <a:extLst>
              <a:ext uri="{FF2B5EF4-FFF2-40B4-BE49-F238E27FC236}">
                <a16:creationId xmlns:a16="http://schemas.microsoft.com/office/drawing/2014/main" id="{60241878-784F-EE2F-D272-6822A2127CC4}"/>
              </a:ext>
            </a:extLst>
          </p:cNvPr>
          <p:cNvSpPr txBox="1"/>
          <p:nvPr/>
        </p:nvSpPr>
        <p:spPr>
          <a:xfrm>
            <a:off x="242977" y="1737597"/>
            <a:ext cx="8333117" cy="4801314"/>
          </a:xfrm>
          <a:prstGeom prst="rect">
            <a:avLst/>
          </a:prstGeom>
          <a:noFill/>
        </p:spPr>
        <p:txBody>
          <a:bodyPr wrap="square" rtlCol="0">
            <a:spAutoFit/>
          </a:bodyPr>
          <a:lstStyle/>
          <a:p>
            <a:pPr marL="0" indent="0">
              <a:buFont typeface="Arial" panose="020B0604020202020204" pitchFamily="34" charset="0"/>
              <a:buNone/>
            </a:pPr>
            <a:r>
              <a:rPr lang="de-AT" b="1" dirty="0"/>
              <a:t>Warum Radioastronomie?</a:t>
            </a:r>
          </a:p>
          <a:p>
            <a:pPr marL="0" indent="0">
              <a:buFont typeface="Arial" panose="020B0604020202020204" pitchFamily="34" charset="0"/>
              <a:buNone/>
            </a:pPr>
            <a:endParaRPr lang="de-AT" b="1" dirty="0"/>
          </a:p>
          <a:p>
            <a:pPr marL="285750" indent="-285750">
              <a:buFont typeface="Arial" panose="020B0604020202020204" pitchFamily="34" charset="0"/>
              <a:buChar char="•"/>
            </a:pPr>
            <a:r>
              <a:rPr lang="de-DE" b="1" dirty="0"/>
              <a:t>Durchdringung von Staub und Gas:</a:t>
            </a:r>
            <a:r>
              <a:rPr lang="de-DE" dirty="0"/>
              <a:t> Radiowellen werden von interstellarem Staub und Gas kaum absorbiert oder gestreut. Dies ermöglicht die Beobachtung des Zentrums unserer Galaxie und anderer Regionen, die im sichtbaren Licht verdeckt sind.</a:t>
            </a:r>
          </a:p>
          <a:p>
            <a:pPr marL="285750" indent="-285750">
              <a:buFont typeface="Arial" panose="020B0604020202020204" pitchFamily="34" charset="0"/>
              <a:buChar char="•"/>
            </a:pPr>
            <a:endParaRPr lang="de-AT" b="1" dirty="0"/>
          </a:p>
          <a:p>
            <a:pPr marL="285750" indent="-285750">
              <a:buFont typeface="Arial" panose="020B0604020202020204" pitchFamily="34" charset="0"/>
              <a:buChar char="•"/>
            </a:pPr>
            <a:r>
              <a:rPr lang="de-DE" b="1" dirty="0"/>
              <a:t>Kalte Objekte:</a:t>
            </a:r>
            <a:r>
              <a:rPr lang="de-DE" dirty="0"/>
              <a:t> Viele Objekte im Universum sind kalt und senden daher wenig oder kein sichtbares Licht aus, strahlen aber im Radiobereich (z.B. Molekülwolken, interstellare Materie).</a:t>
            </a:r>
          </a:p>
          <a:p>
            <a:pPr marL="285750" indent="-285750">
              <a:buFont typeface="Arial" panose="020B0604020202020204" pitchFamily="34" charset="0"/>
              <a:buChar char="•"/>
            </a:pPr>
            <a:endParaRPr lang="de-DE" b="1" dirty="0"/>
          </a:p>
          <a:p>
            <a:pPr marL="285750" indent="-285750">
              <a:buFont typeface="Arial" panose="020B0604020202020204" pitchFamily="34" charset="0"/>
              <a:buChar char="•"/>
            </a:pPr>
            <a:r>
              <a:rPr lang="de-DE" b="1" dirty="0"/>
              <a:t>Energiereiche Prozesse:</a:t>
            </a:r>
            <a:r>
              <a:rPr lang="de-DE" dirty="0"/>
              <a:t> Radiostrahlung wird oft von energiereichen Prozessen erzeugt, wie z.B. </a:t>
            </a:r>
            <a:r>
              <a:rPr lang="de-DE" dirty="0" err="1"/>
              <a:t>Synchrotronstrahlung</a:t>
            </a:r>
            <a:r>
              <a:rPr lang="de-DE" dirty="0"/>
              <a:t> von Elektronen in Magnetfeldern (in Supernova-Überresten, aktiven galaktischen Kernen).</a:t>
            </a:r>
            <a:endParaRPr lang="de-DE" b="1" dirty="0"/>
          </a:p>
          <a:p>
            <a:pPr marL="285750" indent="-285750">
              <a:buFont typeface="Arial" panose="020B0604020202020204" pitchFamily="34" charset="0"/>
              <a:buChar char="•"/>
            </a:pPr>
            <a:endParaRPr lang="de-DE" b="1" dirty="0"/>
          </a:p>
          <a:p>
            <a:pPr marL="285750" indent="-285750">
              <a:buFont typeface="Arial" panose="020B0604020202020204" pitchFamily="34" charset="0"/>
              <a:buChar char="•"/>
            </a:pPr>
            <a:r>
              <a:rPr lang="de-DE" b="1" dirty="0"/>
              <a:t>Das frühe Universum:</a:t>
            </a:r>
            <a:r>
              <a:rPr lang="de-DE" dirty="0"/>
              <a:t> Die kosmische Mikrowellenhintergrundstrahlung (CMB), </a:t>
            </a:r>
            <a:r>
              <a:rPr lang="de-AT" dirty="0"/>
              <a:t>(bei 21 cm Wellenlänge) </a:t>
            </a:r>
            <a:r>
              <a:rPr lang="de-DE" dirty="0"/>
              <a:t>ein wichtiger Beweis für den Urknall</a:t>
            </a:r>
            <a:endParaRPr lang="de-DE" b="1" dirty="0"/>
          </a:p>
        </p:txBody>
      </p:sp>
      <p:pic>
        <p:nvPicPr>
          <p:cNvPr id="10" name="Grafik 9" descr="Ein Bild, das Grafiken, Logo, Schrift, Design enthält.&#10;&#10;KI-generierte Inhalte können fehlerhaft sein.">
            <a:extLst>
              <a:ext uri="{FF2B5EF4-FFF2-40B4-BE49-F238E27FC236}">
                <a16:creationId xmlns:a16="http://schemas.microsoft.com/office/drawing/2014/main" id="{CCA62340-06BE-0C83-3ABC-38888D5FCD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spTree>
    <p:extLst>
      <p:ext uri="{BB962C8B-B14F-4D97-AF65-F5344CB8AC3E}">
        <p14:creationId xmlns:p14="http://schemas.microsoft.com/office/powerpoint/2010/main" val="47471117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3278A7-B928-D98D-625E-D5B2A22F8DC2}"/>
            </a:ext>
          </a:extLst>
        </p:cNvPr>
        <p:cNvGrpSpPr/>
        <p:nvPr/>
      </p:nvGrpSpPr>
      <p:grpSpPr>
        <a:xfrm>
          <a:off x="0" y="0"/>
          <a:ext cx="0" cy="0"/>
          <a:chOff x="0" y="0"/>
          <a:chExt cx="0" cy="0"/>
        </a:xfrm>
      </p:grpSpPr>
      <p:pic>
        <p:nvPicPr>
          <p:cNvPr id="12" name="Grafik 11">
            <a:extLst>
              <a:ext uri="{FF2B5EF4-FFF2-40B4-BE49-F238E27FC236}">
                <a16:creationId xmlns:a16="http://schemas.microsoft.com/office/drawing/2014/main" id="{C619C891-5A20-C4F2-7972-737E2AC75CBE}"/>
              </a:ext>
            </a:extLst>
          </p:cNvPr>
          <p:cNvPicPr>
            <a:picLocks noChangeAspect="1"/>
          </p:cNvPicPr>
          <p:nvPr/>
        </p:nvPicPr>
        <p:blipFill>
          <a:blip r:embed="rId2"/>
          <a:stretch>
            <a:fillRect/>
          </a:stretch>
        </p:blipFill>
        <p:spPr>
          <a:xfrm>
            <a:off x="5380106" y="19649"/>
            <a:ext cx="3131864" cy="2348898"/>
          </a:xfrm>
          <a:prstGeom prst="rect">
            <a:avLst/>
          </a:prstGeom>
        </p:spPr>
      </p:pic>
      <p:sp>
        <p:nvSpPr>
          <p:cNvPr id="2" name="Datumsplatzhalter 3">
            <a:extLst>
              <a:ext uri="{FF2B5EF4-FFF2-40B4-BE49-F238E27FC236}">
                <a16:creationId xmlns:a16="http://schemas.microsoft.com/office/drawing/2014/main" id="{80C1584E-11BB-519E-9578-FBBB8F11A59D}"/>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BFCA40AC-45E3-2F3B-3558-23B10CBEE4B8}"/>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E4A779AD-4F44-3AC9-5FCD-6D9AB9D9E59E}"/>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66</a:t>
            </a:fld>
            <a:endParaRPr lang="de-AT" dirty="0"/>
          </a:p>
        </p:txBody>
      </p:sp>
      <p:sp>
        <p:nvSpPr>
          <p:cNvPr id="6" name="Textfeld 5">
            <a:extLst>
              <a:ext uri="{FF2B5EF4-FFF2-40B4-BE49-F238E27FC236}">
                <a16:creationId xmlns:a16="http://schemas.microsoft.com/office/drawing/2014/main" id="{425CDFE2-F3D0-EC81-D688-DE1DD1000719}"/>
              </a:ext>
            </a:extLst>
          </p:cNvPr>
          <p:cNvSpPr txBox="1"/>
          <p:nvPr/>
        </p:nvSpPr>
        <p:spPr>
          <a:xfrm>
            <a:off x="242977" y="1194098"/>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Radioastronomie (3)</a:t>
            </a:r>
            <a:endParaRPr lang="de-AT" sz="2400" b="0" dirty="0"/>
          </a:p>
        </p:txBody>
      </p:sp>
      <p:sp>
        <p:nvSpPr>
          <p:cNvPr id="7" name="Textfeld 6">
            <a:extLst>
              <a:ext uri="{FF2B5EF4-FFF2-40B4-BE49-F238E27FC236}">
                <a16:creationId xmlns:a16="http://schemas.microsoft.com/office/drawing/2014/main" id="{33A5AE8A-9C67-8DE2-3606-3DAFB83135FA}"/>
              </a:ext>
            </a:extLst>
          </p:cNvPr>
          <p:cNvSpPr txBox="1"/>
          <p:nvPr/>
        </p:nvSpPr>
        <p:spPr>
          <a:xfrm>
            <a:off x="-434771" y="1407174"/>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8" name="Textfeld 7">
            <a:extLst>
              <a:ext uri="{FF2B5EF4-FFF2-40B4-BE49-F238E27FC236}">
                <a16:creationId xmlns:a16="http://schemas.microsoft.com/office/drawing/2014/main" id="{6256336B-1375-BA73-F64B-C7DBF884791F}"/>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Fachgebiete</a:t>
            </a:r>
          </a:p>
          <a:p>
            <a:endParaRPr lang="de-AT" dirty="0"/>
          </a:p>
        </p:txBody>
      </p:sp>
      <p:sp>
        <p:nvSpPr>
          <p:cNvPr id="9" name="Textfeld 8">
            <a:extLst>
              <a:ext uri="{FF2B5EF4-FFF2-40B4-BE49-F238E27FC236}">
                <a16:creationId xmlns:a16="http://schemas.microsoft.com/office/drawing/2014/main" id="{86275B2F-1478-E432-2353-21C65C411915}"/>
              </a:ext>
            </a:extLst>
          </p:cNvPr>
          <p:cNvSpPr txBox="1"/>
          <p:nvPr/>
        </p:nvSpPr>
        <p:spPr>
          <a:xfrm>
            <a:off x="242977" y="1737597"/>
            <a:ext cx="8333117" cy="3139321"/>
          </a:xfrm>
          <a:prstGeom prst="rect">
            <a:avLst/>
          </a:prstGeom>
          <a:noFill/>
        </p:spPr>
        <p:txBody>
          <a:bodyPr wrap="square" rtlCol="0">
            <a:spAutoFit/>
          </a:bodyPr>
          <a:lstStyle/>
          <a:p>
            <a:pPr marL="0" indent="0">
              <a:buFont typeface="Arial" panose="020B0604020202020204" pitchFamily="34" charset="0"/>
              <a:buNone/>
            </a:pPr>
            <a:r>
              <a:rPr lang="de-AT" dirty="0"/>
              <a:t>Wie funktioniert Radioastronomie?</a:t>
            </a:r>
          </a:p>
          <a:p>
            <a:pPr marL="0" indent="0">
              <a:buFont typeface="Arial" panose="020B0604020202020204" pitchFamily="34" charset="0"/>
              <a:buNone/>
            </a:pPr>
            <a:endParaRPr lang="de-AT" b="1" dirty="0"/>
          </a:p>
          <a:p>
            <a:pPr marL="285750" indent="-285750">
              <a:buFont typeface="Arial" panose="020B0604020202020204" pitchFamily="34" charset="0"/>
              <a:buChar char="•"/>
            </a:pPr>
            <a:r>
              <a:rPr lang="de-AT" b="1" dirty="0"/>
              <a:t>Radioteleskope</a:t>
            </a:r>
            <a:r>
              <a:rPr lang="de-AT" dirty="0"/>
              <a:t>:</a:t>
            </a:r>
            <a:endParaRPr lang="de-AT" b="1" dirty="0"/>
          </a:p>
          <a:p>
            <a:pPr marL="0" indent="0">
              <a:buFont typeface="Arial" panose="020B0604020202020204" pitchFamily="34" charset="0"/>
              <a:buNone/>
            </a:pPr>
            <a:endParaRPr lang="de-AT" b="1" dirty="0"/>
          </a:p>
          <a:p>
            <a:pPr marL="742950" lvl="1" indent="-285750">
              <a:buFont typeface="Arial" panose="020B0604020202020204" pitchFamily="34" charset="0"/>
              <a:buChar char="•"/>
            </a:pPr>
            <a:r>
              <a:rPr lang="de-DE" dirty="0"/>
              <a:t>Große Antennen, die Radiowellen aus dem Weltall auffangen.</a:t>
            </a:r>
          </a:p>
          <a:p>
            <a:pPr marL="742950" lvl="1" indent="-285750">
              <a:buFont typeface="Arial" panose="020B0604020202020204" pitchFamily="34" charset="0"/>
              <a:buChar char="•"/>
            </a:pPr>
            <a:endParaRPr lang="de-DE" b="1" dirty="0"/>
          </a:p>
          <a:p>
            <a:pPr marL="742950" lvl="1" indent="-285750">
              <a:buFont typeface="Arial" panose="020B0604020202020204" pitchFamily="34" charset="0"/>
              <a:buChar char="•"/>
            </a:pPr>
            <a:r>
              <a:rPr lang="de-DE" dirty="0"/>
              <a:t>Oft Parabolantennen (ähnlich Satellitenschüsseln), aber auch komplexe Arrays von Einzelantennen.</a:t>
            </a:r>
            <a:endParaRPr lang="de-DE" b="1" dirty="0"/>
          </a:p>
          <a:p>
            <a:pPr marL="742950" lvl="1" indent="-285750">
              <a:buFont typeface="Arial" panose="020B0604020202020204" pitchFamily="34" charset="0"/>
              <a:buChar char="•"/>
            </a:pPr>
            <a:endParaRPr lang="de-DE" b="1" dirty="0"/>
          </a:p>
          <a:p>
            <a:pPr marL="742950" lvl="1" indent="-285750">
              <a:buFont typeface="Arial" panose="020B0604020202020204" pitchFamily="34" charset="0"/>
              <a:buChar char="•"/>
            </a:pPr>
            <a:r>
              <a:rPr lang="de-DE" dirty="0"/>
              <a:t>Die Größe der Antenne bestimmt die Empfindlichkeit und das Auflösungsvermögen (die Fähigkeit, feine Details zu erkennen).</a:t>
            </a:r>
            <a:endParaRPr lang="de-AT" b="1" dirty="0"/>
          </a:p>
        </p:txBody>
      </p:sp>
      <p:pic>
        <p:nvPicPr>
          <p:cNvPr id="10" name="Grafik 9" descr="Ein Bild, das Grafiken, Logo, Schrift, Design enthält.&#10;&#10;KI-generierte Inhalte können fehlerhaft sein.">
            <a:extLst>
              <a:ext uri="{FF2B5EF4-FFF2-40B4-BE49-F238E27FC236}">
                <a16:creationId xmlns:a16="http://schemas.microsoft.com/office/drawing/2014/main" id="{2D5123F9-1462-582B-E45A-767DDC5119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pic>
        <p:nvPicPr>
          <p:cNvPr id="5" name="Grafik 4">
            <a:extLst>
              <a:ext uri="{FF2B5EF4-FFF2-40B4-BE49-F238E27FC236}">
                <a16:creationId xmlns:a16="http://schemas.microsoft.com/office/drawing/2014/main" id="{6E2B35B8-5C4B-7BBC-54D9-EB9EBB3E236B}"/>
              </a:ext>
            </a:extLst>
          </p:cNvPr>
          <p:cNvPicPr>
            <a:picLocks noChangeAspect="1"/>
          </p:cNvPicPr>
          <p:nvPr/>
        </p:nvPicPr>
        <p:blipFill>
          <a:blip r:embed="rId4"/>
          <a:stretch>
            <a:fillRect/>
          </a:stretch>
        </p:blipFill>
        <p:spPr>
          <a:xfrm>
            <a:off x="8693404" y="2775833"/>
            <a:ext cx="2284572" cy="3429000"/>
          </a:xfrm>
          <a:prstGeom prst="rect">
            <a:avLst/>
          </a:prstGeom>
        </p:spPr>
      </p:pic>
    </p:spTree>
    <p:extLst>
      <p:ext uri="{BB962C8B-B14F-4D97-AF65-F5344CB8AC3E}">
        <p14:creationId xmlns:p14="http://schemas.microsoft.com/office/powerpoint/2010/main" val="246011108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B41EC2-1275-2DD2-99C7-F79D71F44DF5}"/>
            </a:ext>
          </a:extLst>
        </p:cNvPr>
        <p:cNvGrpSpPr/>
        <p:nvPr/>
      </p:nvGrpSpPr>
      <p:grpSpPr>
        <a:xfrm>
          <a:off x="0" y="0"/>
          <a:ext cx="0" cy="0"/>
          <a:chOff x="0" y="0"/>
          <a:chExt cx="0" cy="0"/>
        </a:xfrm>
      </p:grpSpPr>
      <p:pic>
        <p:nvPicPr>
          <p:cNvPr id="12" name="Grafik 11">
            <a:extLst>
              <a:ext uri="{FF2B5EF4-FFF2-40B4-BE49-F238E27FC236}">
                <a16:creationId xmlns:a16="http://schemas.microsoft.com/office/drawing/2014/main" id="{11674D52-63DC-AED8-F347-41BB7B359D2D}"/>
              </a:ext>
            </a:extLst>
          </p:cNvPr>
          <p:cNvPicPr>
            <a:picLocks noChangeAspect="1"/>
          </p:cNvPicPr>
          <p:nvPr/>
        </p:nvPicPr>
        <p:blipFill>
          <a:blip r:embed="rId2"/>
          <a:stretch>
            <a:fillRect/>
          </a:stretch>
        </p:blipFill>
        <p:spPr>
          <a:xfrm>
            <a:off x="5380106" y="19649"/>
            <a:ext cx="3131864" cy="2348898"/>
          </a:xfrm>
          <a:prstGeom prst="rect">
            <a:avLst/>
          </a:prstGeom>
        </p:spPr>
      </p:pic>
      <p:sp>
        <p:nvSpPr>
          <p:cNvPr id="2" name="Datumsplatzhalter 3">
            <a:extLst>
              <a:ext uri="{FF2B5EF4-FFF2-40B4-BE49-F238E27FC236}">
                <a16:creationId xmlns:a16="http://schemas.microsoft.com/office/drawing/2014/main" id="{0D7E9546-168C-818A-E452-97AC248844E0}"/>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C027C780-D00A-CD9F-4FA7-5577A90B81C0}"/>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9A65C3B8-FC19-41E6-E59A-7FAC97502F39}"/>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67</a:t>
            </a:fld>
            <a:endParaRPr lang="de-AT" dirty="0"/>
          </a:p>
        </p:txBody>
      </p:sp>
      <p:sp>
        <p:nvSpPr>
          <p:cNvPr id="6" name="Textfeld 5">
            <a:extLst>
              <a:ext uri="{FF2B5EF4-FFF2-40B4-BE49-F238E27FC236}">
                <a16:creationId xmlns:a16="http://schemas.microsoft.com/office/drawing/2014/main" id="{ACE86F19-E397-DAD7-4AAD-15248843C79B}"/>
              </a:ext>
            </a:extLst>
          </p:cNvPr>
          <p:cNvSpPr txBox="1"/>
          <p:nvPr/>
        </p:nvSpPr>
        <p:spPr>
          <a:xfrm>
            <a:off x="242977" y="1194098"/>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Radioastronomie (4)</a:t>
            </a:r>
            <a:endParaRPr lang="de-AT" sz="2400" b="0" dirty="0"/>
          </a:p>
        </p:txBody>
      </p:sp>
      <p:sp>
        <p:nvSpPr>
          <p:cNvPr id="7" name="Textfeld 6">
            <a:extLst>
              <a:ext uri="{FF2B5EF4-FFF2-40B4-BE49-F238E27FC236}">
                <a16:creationId xmlns:a16="http://schemas.microsoft.com/office/drawing/2014/main" id="{4C1E0B9C-8003-4B60-BE29-6DD4DC80199F}"/>
              </a:ext>
            </a:extLst>
          </p:cNvPr>
          <p:cNvSpPr txBox="1"/>
          <p:nvPr/>
        </p:nvSpPr>
        <p:spPr>
          <a:xfrm>
            <a:off x="-434771" y="1407174"/>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8" name="Textfeld 7">
            <a:extLst>
              <a:ext uri="{FF2B5EF4-FFF2-40B4-BE49-F238E27FC236}">
                <a16:creationId xmlns:a16="http://schemas.microsoft.com/office/drawing/2014/main" id="{51B01A1A-47A1-06ED-2C27-6103DA8063F3}"/>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Fachgebiete</a:t>
            </a:r>
          </a:p>
          <a:p>
            <a:endParaRPr lang="de-AT" dirty="0"/>
          </a:p>
        </p:txBody>
      </p:sp>
      <p:sp>
        <p:nvSpPr>
          <p:cNvPr id="9" name="Textfeld 8">
            <a:extLst>
              <a:ext uri="{FF2B5EF4-FFF2-40B4-BE49-F238E27FC236}">
                <a16:creationId xmlns:a16="http://schemas.microsoft.com/office/drawing/2014/main" id="{6330CFEE-90DC-2AEC-6E6E-05F5C08DD617}"/>
              </a:ext>
            </a:extLst>
          </p:cNvPr>
          <p:cNvSpPr txBox="1"/>
          <p:nvPr/>
        </p:nvSpPr>
        <p:spPr>
          <a:xfrm>
            <a:off x="242977" y="1737597"/>
            <a:ext cx="8333117" cy="4524315"/>
          </a:xfrm>
          <a:prstGeom prst="rect">
            <a:avLst/>
          </a:prstGeom>
          <a:noFill/>
        </p:spPr>
        <p:txBody>
          <a:bodyPr wrap="square" rtlCol="0">
            <a:spAutoFit/>
          </a:bodyPr>
          <a:lstStyle/>
          <a:p>
            <a:pPr marL="0" indent="0">
              <a:buFont typeface="Arial" panose="020B0604020202020204" pitchFamily="34" charset="0"/>
              <a:buNone/>
            </a:pPr>
            <a:r>
              <a:rPr lang="de-AT" dirty="0"/>
              <a:t>Wie funktioniert Radioastronomie?</a:t>
            </a:r>
          </a:p>
          <a:p>
            <a:pPr marL="0" indent="0">
              <a:buFont typeface="Arial" panose="020B0604020202020204" pitchFamily="34" charset="0"/>
              <a:buNone/>
            </a:pPr>
            <a:endParaRPr lang="de-AT" b="1" dirty="0"/>
          </a:p>
          <a:p>
            <a:pPr marL="285750" indent="-285750">
              <a:buFont typeface="Arial" panose="020B0604020202020204" pitchFamily="34" charset="0"/>
              <a:buChar char="•"/>
            </a:pPr>
            <a:r>
              <a:rPr lang="de-AT" b="1" dirty="0"/>
              <a:t>Interferometrie:</a:t>
            </a:r>
          </a:p>
          <a:p>
            <a:pPr marL="285750" indent="-285750">
              <a:buFont typeface="Arial" panose="020B0604020202020204" pitchFamily="34" charset="0"/>
              <a:buChar char="•"/>
            </a:pPr>
            <a:endParaRPr lang="de-AT" b="1" dirty="0"/>
          </a:p>
          <a:p>
            <a:pPr marL="742950" lvl="1" indent="-285750">
              <a:buFont typeface="Arial" panose="020B0604020202020204" pitchFamily="34" charset="0"/>
              <a:buChar char="•"/>
            </a:pPr>
            <a:r>
              <a:rPr lang="de-DE" dirty="0"/>
              <a:t>Die Signale von mehreren Radioteleskopen, die über weite Distanzen verteilt sind, werden kombiniert (Interferometer).</a:t>
            </a:r>
            <a:endParaRPr lang="de-AT" b="1" dirty="0"/>
          </a:p>
          <a:p>
            <a:pPr marL="742950" lvl="1" indent="-285750">
              <a:buFont typeface="Arial" panose="020B0604020202020204" pitchFamily="34" charset="0"/>
              <a:buChar char="•"/>
            </a:pPr>
            <a:endParaRPr lang="de-AT" b="1" dirty="0"/>
          </a:p>
          <a:p>
            <a:pPr marL="742950" lvl="1" indent="-285750">
              <a:buFont typeface="Arial" panose="020B0604020202020204" pitchFamily="34" charset="0"/>
              <a:buChar char="•"/>
            </a:pPr>
            <a:r>
              <a:rPr lang="de-DE" dirty="0"/>
              <a:t>Dadurch kann ein sehr viel höheres Auflösungsvermögen erreicht werden, als es mit einem einzelnen Teleskop möglich wäre – es simuliert ein riesiges Teleskop mit der Größe der größten Entfernung zwischen den Einzelantennen (Basislinie).</a:t>
            </a:r>
            <a:endParaRPr lang="de-AT" b="1" dirty="0"/>
          </a:p>
          <a:p>
            <a:pPr marL="742950" lvl="1" indent="-285750">
              <a:buFont typeface="Arial" panose="020B0604020202020204" pitchFamily="34" charset="0"/>
              <a:buChar char="•"/>
            </a:pPr>
            <a:endParaRPr lang="de-AT" b="1" dirty="0"/>
          </a:p>
          <a:p>
            <a:pPr marL="742950" lvl="1" indent="-285750">
              <a:buFont typeface="Arial" panose="020B0604020202020204" pitchFamily="34" charset="0"/>
              <a:buChar char="•"/>
            </a:pPr>
            <a:r>
              <a:rPr lang="de-AT" b="1" dirty="0"/>
              <a:t>Beispiele:</a:t>
            </a:r>
            <a:r>
              <a:rPr lang="de-AT" dirty="0"/>
              <a:t> Very Large Array (VLA) in New Mexico, Atacama Large Millimeter/</a:t>
            </a:r>
            <a:r>
              <a:rPr lang="de-AT" dirty="0" err="1"/>
              <a:t>submillimeter</a:t>
            </a:r>
            <a:r>
              <a:rPr lang="de-AT" dirty="0"/>
              <a:t> Array (ALMA) in Chile (arbeitet im Millimeter- und Submillimeterbereich, der oft zur Radioastronomie gezählt wird), Square </a:t>
            </a:r>
            <a:r>
              <a:rPr lang="de-AT" dirty="0" err="1"/>
              <a:t>Kilometre</a:t>
            </a:r>
            <a:r>
              <a:rPr lang="de-AT" dirty="0"/>
              <a:t> Array (SKA) (in Entwicklung).</a:t>
            </a:r>
            <a:endParaRPr lang="de-AT" b="1" dirty="0"/>
          </a:p>
        </p:txBody>
      </p:sp>
      <p:pic>
        <p:nvPicPr>
          <p:cNvPr id="10" name="Grafik 9" descr="Ein Bild, das Grafiken, Logo, Schrift, Design enthält.&#10;&#10;KI-generierte Inhalte können fehlerhaft sein.">
            <a:extLst>
              <a:ext uri="{FF2B5EF4-FFF2-40B4-BE49-F238E27FC236}">
                <a16:creationId xmlns:a16="http://schemas.microsoft.com/office/drawing/2014/main" id="{C4F4D370-8C85-0EF3-D2CD-F5CAA5F86D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pic>
        <p:nvPicPr>
          <p:cNvPr id="14" name="Grafik 13">
            <a:extLst>
              <a:ext uri="{FF2B5EF4-FFF2-40B4-BE49-F238E27FC236}">
                <a16:creationId xmlns:a16="http://schemas.microsoft.com/office/drawing/2014/main" id="{C41C50F3-453D-65E8-ACA7-DA07C9FD663F}"/>
              </a:ext>
            </a:extLst>
          </p:cNvPr>
          <p:cNvPicPr>
            <a:picLocks noChangeAspect="1"/>
          </p:cNvPicPr>
          <p:nvPr/>
        </p:nvPicPr>
        <p:blipFill>
          <a:blip r:embed="rId4"/>
          <a:stretch>
            <a:fillRect/>
          </a:stretch>
        </p:blipFill>
        <p:spPr>
          <a:xfrm>
            <a:off x="8755336" y="3737678"/>
            <a:ext cx="3131864" cy="2348898"/>
          </a:xfrm>
          <a:prstGeom prst="rect">
            <a:avLst/>
          </a:prstGeom>
        </p:spPr>
      </p:pic>
    </p:spTree>
    <p:extLst>
      <p:ext uri="{BB962C8B-B14F-4D97-AF65-F5344CB8AC3E}">
        <p14:creationId xmlns:p14="http://schemas.microsoft.com/office/powerpoint/2010/main" val="84615454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F4CF81-3248-2E13-AEE0-77CDCEFDFA1B}"/>
            </a:ext>
          </a:extLst>
        </p:cNvPr>
        <p:cNvGrpSpPr/>
        <p:nvPr/>
      </p:nvGrpSpPr>
      <p:grpSpPr>
        <a:xfrm>
          <a:off x="0" y="0"/>
          <a:ext cx="0" cy="0"/>
          <a:chOff x="0" y="0"/>
          <a:chExt cx="0" cy="0"/>
        </a:xfrm>
      </p:grpSpPr>
      <p:pic>
        <p:nvPicPr>
          <p:cNvPr id="12" name="Grafik 11">
            <a:extLst>
              <a:ext uri="{FF2B5EF4-FFF2-40B4-BE49-F238E27FC236}">
                <a16:creationId xmlns:a16="http://schemas.microsoft.com/office/drawing/2014/main" id="{C9DD0DC7-8FE3-4A72-DCA5-A8A7A21EEBD4}"/>
              </a:ext>
            </a:extLst>
          </p:cNvPr>
          <p:cNvPicPr>
            <a:picLocks noChangeAspect="1"/>
          </p:cNvPicPr>
          <p:nvPr/>
        </p:nvPicPr>
        <p:blipFill>
          <a:blip r:embed="rId2"/>
          <a:stretch>
            <a:fillRect/>
          </a:stretch>
        </p:blipFill>
        <p:spPr>
          <a:xfrm>
            <a:off x="5380106" y="19649"/>
            <a:ext cx="3131864" cy="2348898"/>
          </a:xfrm>
          <a:prstGeom prst="rect">
            <a:avLst/>
          </a:prstGeom>
        </p:spPr>
      </p:pic>
      <p:sp>
        <p:nvSpPr>
          <p:cNvPr id="2" name="Datumsplatzhalter 3">
            <a:extLst>
              <a:ext uri="{FF2B5EF4-FFF2-40B4-BE49-F238E27FC236}">
                <a16:creationId xmlns:a16="http://schemas.microsoft.com/office/drawing/2014/main" id="{BDF53BCC-2593-9665-A945-38CD495A38F8}"/>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2DCDD1E0-9F82-8979-B641-775AB642190A}"/>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A11BA80F-CF7E-96B2-CF67-06DC73AB4562}"/>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68</a:t>
            </a:fld>
            <a:endParaRPr lang="de-AT" dirty="0"/>
          </a:p>
        </p:txBody>
      </p:sp>
      <p:sp>
        <p:nvSpPr>
          <p:cNvPr id="6" name="Textfeld 5">
            <a:extLst>
              <a:ext uri="{FF2B5EF4-FFF2-40B4-BE49-F238E27FC236}">
                <a16:creationId xmlns:a16="http://schemas.microsoft.com/office/drawing/2014/main" id="{C0CF0643-DF00-C0DD-694F-6F9077886487}"/>
              </a:ext>
            </a:extLst>
          </p:cNvPr>
          <p:cNvSpPr txBox="1"/>
          <p:nvPr/>
        </p:nvSpPr>
        <p:spPr>
          <a:xfrm>
            <a:off x="242977" y="1194098"/>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Radioastronomie (5)</a:t>
            </a:r>
            <a:endParaRPr lang="de-AT" sz="2400" b="0" dirty="0"/>
          </a:p>
        </p:txBody>
      </p:sp>
      <p:sp>
        <p:nvSpPr>
          <p:cNvPr id="7" name="Textfeld 6">
            <a:extLst>
              <a:ext uri="{FF2B5EF4-FFF2-40B4-BE49-F238E27FC236}">
                <a16:creationId xmlns:a16="http://schemas.microsoft.com/office/drawing/2014/main" id="{E74CC92F-5B86-4BFC-5D7B-79A3E3353203}"/>
              </a:ext>
            </a:extLst>
          </p:cNvPr>
          <p:cNvSpPr txBox="1"/>
          <p:nvPr/>
        </p:nvSpPr>
        <p:spPr>
          <a:xfrm>
            <a:off x="-434771" y="1407174"/>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8" name="Textfeld 7">
            <a:extLst>
              <a:ext uri="{FF2B5EF4-FFF2-40B4-BE49-F238E27FC236}">
                <a16:creationId xmlns:a16="http://schemas.microsoft.com/office/drawing/2014/main" id="{B78105D8-CB6E-817E-54E5-50C5FEE0E4C1}"/>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Fachgebiete</a:t>
            </a:r>
          </a:p>
          <a:p>
            <a:endParaRPr lang="de-AT" dirty="0"/>
          </a:p>
        </p:txBody>
      </p:sp>
      <p:sp>
        <p:nvSpPr>
          <p:cNvPr id="9" name="Textfeld 8">
            <a:extLst>
              <a:ext uri="{FF2B5EF4-FFF2-40B4-BE49-F238E27FC236}">
                <a16:creationId xmlns:a16="http://schemas.microsoft.com/office/drawing/2014/main" id="{3B23E4D1-9D4A-40EB-7F54-F84051F4C53D}"/>
              </a:ext>
            </a:extLst>
          </p:cNvPr>
          <p:cNvSpPr txBox="1"/>
          <p:nvPr/>
        </p:nvSpPr>
        <p:spPr>
          <a:xfrm>
            <a:off x="242977" y="1737597"/>
            <a:ext cx="8333117" cy="2862322"/>
          </a:xfrm>
          <a:prstGeom prst="rect">
            <a:avLst/>
          </a:prstGeom>
          <a:noFill/>
        </p:spPr>
        <p:txBody>
          <a:bodyPr wrap="square" rtlCol="0">
            <a:spAutoFit/>
          </a:bodyPr>
          <a:lstStyle/>
          <a:p>
            <a:pPr marL="0" indent="0">
              <a:buFont typeface="Arial" panose="020B0604020202020204" pitchFamily="34" charset="0"/>
              <a:buNone/>
            </a:pPr>
            <a:r>
              <a:rPr lang="de-AT" dirty="0"/>
              <a:t>Wie funktioniert Radioastronomie?</a:t>
            </a:r>
          </a:p>
          <a:p>
            <a:pPr marL="0" indent="0">
              <a:buFont typeface="Arial" panose="020B0604020202020204" pitchFamily="34" charset="0"/>
              <a:buNone/>
            </a:pPr>
            <a:endParaRPr lang="de-AT" b="1" dirty="0"/>
          </a:p>
          <a:p>
            <a:pPr marL="285750" indent="-285750">
              <a:buFont typeface="Arial" panose="020B0604020202020204" pitchFamily="34" charset="0"/>
              <a:buChar char="•"/>
            </a:pPr>
            <a:r>
              <a:rPr lang="de-AT" b="1" dirty="0"/>
              <a:t>Empfänger und Signalverarbeitung</a:t>
            </a:r>
            <a:r>
              <a:rPr lang="de-AT" dirty="0"/>
              <a:t>:</a:t>
            </a:r>
          </a:p>
          <a:p>
            <a:pPr marL="285750" indent="-285750">
              <a:buFont typeface="Arial" panose="020B0604020202020204" pitchFamily="34" charset="0"/>
              <a:buChar char="•"/>
            </a:pPr>
            <a:endParaRPr lang="de-AT" b="1" dirty="0"/>
          </a:p>
          <a:p>
            <a:pPr marL="742950" lvl="1" indent="-285750">
              <a:buFont typeface="Arial" panose="020B0604020202020204" pitchFamily="34" charset="0"/>
              <a:buChar char="•"/>
            </a:pPr>
            <a:r>
              <a:rPr lang="de-DE" dirty="0"/>
              <a:t>Die schwachen Radiosignale werden von hochempfindlichen Empfängern verstärkt und digitalisiert.</a:t>
            </a:r>
          </a:p>
          <a:p>
            <a:pPr marL="742950" lvl="1" indent="-285750">
              <a:buFont typeface="Arial" panose="020B0604020202020204" pitchFamily="34" charset="0"/>
              <a:buChar char="•"/>
            </a:pPr>
            <a:endParaRPr lang="de-DE" b="1" dirty="0"/>
          </a:p>
          <a:p>
            <a:pPr marL="742950" lvl="1" indent="-285750">
              <a:buFont typeface="Arial" panose="020B0604020202020204" pitchFamily="34" charset="0"/>
              <a:buChar char="•"/>
            </a:pPr>
            <a:r>
              <a:rPr lang="de-DE" dirty="0"/>
              <a:t>Komplexe Software wird verwendet, um die Daten zu verarbeiten, Störungen zu entfernen und Bilder des Radiohimmels zu erzeugen.</a:t>
            </a:r>
            <a:endParaRPr lang="de-AT" b="1" dirty="0"/>
          </a:p>
          <a:p>
            <a:pPr marL="742950" lvl="1" indent="-285750">
              <a:buFont typeface="Arial" panose="020B0604020202020204" pitchFamily="34" charset="0"/>
              <a:buChar char="•"/>
            </a:pPr>
            <a:endParaRPr lang="de-AT" b="1" dirty="0"/>
          </a:p>
        </p:txBody>
      </p:sp>
      <p:pic>
        <p:nvPicPr>
          <p:cNvPr id="10" name="Grafik 9" descr="Ein Bild, das Grafiken, Logo, Schrift, Design enthält.&#10;&#10;KI-generierte Inhalte können fehlerhaft sein.">
            <a:extLst>
              <a:ext uri="{FF2B5EF4-FFF2-40B4-BE49-F238E27FC236}">
                <a16:creationId xmlns:a16="http://schemas.microsoft.com/office/drawing/2014/main" id="{1BFCDC76-C3D5-1FE5-6FC4-CB69E38139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spTree>
    <p:extLst>
      <p:ext uri="{BB962C8B-B14F-4D97-AF65-F5344CB8AC3E}">
        <p14:creationId xmlns:p14="http://schemas.microsoft.com/office/powerpoint/2010/main" val="313617775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70501B-AB6B-BCBE-C428-1477E0569501}"/>
            </a:ext>
          </a:extLst>
        </p:cNvPr>
        <p:cNvGrpSpPr/>
        <p:nvPr/>
      </p:nvGrpSpPr>
      <p:grpSpPr>
        <a:xfrm>
          <a:off x="0" y="0"/>
          <a:ext cx="0" cy="0"/>
          <a:chOff x="0" y="0"/>
          <a:chExt cx="0" cy="0"/>
        </a:xfrm>
      </p:grpSpPr>
      <p:pic>
        <p:nvPicPr>
          <p:cNvPr id="12" name="Grafik 11">
            <a:extLst>
              <a:ext uri="{FF2B5EF4-FFF2-40B4-BE49-F238E27FC236}">
                <a16:creationId xmlns:a16="http://schemas.microsoft.com/office/drawing/2014/main" id="{C837B813-FAD9-2FB9-0C85-F45A8A5D3AF6}"/>
              </a:ext>
            </a:extLst>
          </p:cNvPr>
          <p:cNvPicPr>
            <a:picLocks noChangeAspect="1"/>
          </p:cNvPicPr>
          <p:nvPr/>
        </p:nvPicPr>
        <p:blipFill>
          <a:blip r:embed="rId2"/>
          <a:stretch>
            <a:fillRect/>
          </a:stretch>
        </p:blipFill>
        <p:spPr>
          <a:xfrm>
            <a:off x="5380106" y="19649"/>
            <a:ext cx="3131864" cy="2348898"/>
          </a:xfrm>
          <a:prstGeom prst="rect">
            <a:avLst/>
          </a:prstGeom>
        </p:spPr>
      </p:pic>
      <p:sp>
        <p:nvSpPr>
          <p:cNvPr id="2" name="Datumsplatzhalter 3">
            <a:extLst>
              <a:ext uri="{FF2B5EF4-FFF2-40B4-BE49-F238E27FC236}">
                <a16:creationId xmlns:a16="http://schemas.microsoft.com/office/drawing/2014/main" id="{07DC1327-8A80-4F7B-FDDF-A5583CF09C0E}"/>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0012C2E1-DCB8-871C-0FE1-15257203EB09}"/>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CCA8BEC7-5E73-F013-597D-973D6F7CF2B0}"/>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69</a:t>
            </a:fld>
            <a:endParaRPr lang="de-AT" dirty="0"/>
          </a:p>
        </p:txBody>
      </p:sp>
      <p:sp>
        <p:nvSpPr>
          <p:cNvPr id="6" name="Textfeld 5">
            <a:extLst>
              <a:ext uri="{FF2B5EF4-FFF2-40B4-BE49-F238E27FC236}">
                <a16:creationId xmlns:a16="http://schemas.microsoft.com/office/drawing/2014/main" id="{6D003C20-3F29-E40E-7F65-60CEF1592995}"/>
              </a:ext>
            </a:extLst>
          </p:cNvPr>
          <p:cNvSpPr txBox="1"/>
          <p:nvPr/>
        </p:nvSpPr>
        <p:spPr>
          <a:xfrm>
            <a:off x="242977" y="1194098"/>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Radioastronomie (6)</a:t>
            </a:r>
            <a:endParaRPr lang="de-AT" sz="2400" b="0" dirty="0"/>
          </a:p>
        </p:txBody>
      </p:sp>
      <p:sp>
        <p:nvSpPr>
          <p:cNvPr id="7" name="Textfeld 6">
            <a:extLst>
              <a:ext uri="{FF2B5EF4-FFF2-40B4-BE49-F238E27FC236}">
                <a16:creationId xmlns:a16="http://schemas.microsoft.com/office/drawing/2014/main" id="{85B2260A-C1F2-1A3E-77DE-FB9AA0B5BA30}"/>
              </a:ext>
            </a:extLst>
          </p:cNvPr>
          <p:cNvSpPr txBox="1"/>
          <p:nvPr/>
        </p:nvSpPr>
        <p:spPr>
          <a:xfrm>
            <a:off x="-434771" y="1407174"/>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8" name="Textfeld 7">
            <a:extLst>
              <a:ext uri="{FF2B5EF4-FFF2-40B4-BE49-F238E27FC236}">
                <a16:creationId xmlns:a16="http://schemas.microsoft.com/office/drawing/2014/main" id="{CAA66EE8-453A-BBB2-82C7-0762B846B365}"/>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Fachgebiete</a:t>
            </a:r>
          </a:p>
          <a:p>
            <a:endParaRPr lang="de-AT" dirty="0"/>
          </a:p>
        </p:txBody>
      </p:sp>
      <p:sp>
        <p:nvSpPr>
          <p:cNvPr id="9" name="Textfeld 8">
            <a:extLst>
              <a:ext uri="{FF2B5EF4-FFF2-40B4-BE49-F238E27FC236}">
                <a16:creationId xmlns:a16="http://schemas.microsoft.com/office/drawing/2014/main" id="{88A72F8E-E065-E4BE-FEC7-0A948188F43B}"/>
              </a:ext>
            </a:extLst>
          </p:cNvPr>
          <p:cNvSpPr txBox="1"/>
          <p:nvPr/>
        </p:nvSpPr>
        <p:spPr>
          <a:xfrm>
            <a:off x="242977" y="1737597"/>
            <a:ext cx="8333117" cy="5078313"/>
          </a:xfrm>
          <a:prstGeom prst="rect">
            <a:avLst/>
          </a:prstGeom>
          <a:noFill/>
        </p:spPr>
        <p:txBody>
          <a:bodyPr wrap="square" rtlCol="0">
            <a:spAutoFit/>
          </a:bodyPr>
          <a:lstStyle/>
          <a:p>
            <a:pPr marL="0" indent="0">
              <a:buFont typeface="Arial" panose="020B0604020202020204" pitchFamily="34" charset="0"/>
              <a:buNone/>
            </a:pPr>
            <a:r>
              <a:rPr lang="de-DE" dirty="0"/>
              <a:t>Was wird in der Radioastronomie beobachtet?</a:t>
            </a:r>
          </a:p>
          <a:p>
            <a:pPr marL="0" indent="0">
              <a:buFont typeface="Arial" panose="020B0604020202020204" pitchFamily="34" charset="0"/>
              <a:buNone/>
            </a:pPr>
            <a:endParaRPr lang="de-AT" b="1" dirty="0"/>
          </a:p>
          <a:p>
            <a:pPr marL="0" indent="0">
              <a:buFont typeface="Arial" panose="020B0604020202020204" pitchFamily="34" charset="0"/>
              <a:buNone/>
            </a:pPr>
            <a:endParaRPr lang="de-AT" b="1" dirty="0"/>
          </a:p>
          <a:p>
            <a:pPr marL="285750" indent="-285750">
              <a:buFont typeface="Arial" panose="020B0604020202020204" pitchFamily="34" charset="0"/>
              <a:buChar char="•"/>
            </a:pPr>
            <a:r>
              <a:rPr lang="de-DE" b="1" dirty="0"/>
              <a:t>Sonne und Planeten:</a:t>
            </a:r>
            <a:r>
              <a:rPr lang="de-DE" dirty="0"/>
              <a:t> Radioemissionen von der Sonnenkorona, magnetischen Feldern von Planeten (z.B. Jupiter).</a:t>
            </a:r>
          </a:p>
          <a:p>
            <a:pPr marL="285750" indent="-285750">
              <a:buFont typeface="Arial" panose="020B0604020202020204" pitchFamily="34" charset="0"/>
              <a:buChar char="•"/>
            </a:pPr>
            <a:endParaRPr lang="de-DE" b="1" dirty="0"/>
          </a:p>
          <a:p>
            <a:pPr marL="285750" indent="-285750">
              <a:buFont typeface="Arial" panose="020B0604020202020204" pitchFamily="34" charset="0"/>
              <a:buChar char="•"/>
            </a:pPr>
            <a:r>
              <a:rPr lang="de-AT" b="1" dirty="0"/>
              <a:t>Interstellare Materie:</a:t>
            </a:r>
            <a:r>
              <a:rPr lang="de-AT" dirty="0"/>
              <a:t> Neutrale Wasserstoffwolken (21 cm Linie).</a:t>
            </a:r>
          </a:p>
          <a:p>
            <a:pPr lvl="1">
              <a:buFont typeface="Arial" panose="020B0604020202020204" pitchFamily="34" charset="0"/>
              <a:buChar char="•"/>
            </a:pPr>
            <a:r>
              <a:rPr lang="de-AT" dirty="0"/>
              <a:t>Molekülwolken (Emissionen von Molekülen wie Kohlenmonoxid, Ammoniak).</a:t>
            </a:r>
          </a:p>
          <a:p>
            <a:pPr lvl="1">
              <a:buFont typeface="Arial" panose="020B0604020202020204" pitchFamily="34" charset="0"/>
              <a:buChar char="•"/>
            </a:pPr>
            <a:r>
              <a:rPr lang="de-AT" dirty="0"/>
              <a:t>Sternentstehungsgebiete.</a:t>
            </a:r>
          </a:p>
          <a:p>
            <a:pPr lvl="1">
              <a:buFont typeface="Arial" panose="020B0604020202020204" pitchFamily="34" charset="0"/>
              <a:buChar char="•"/>
            </a:pPr>
            <a:endParaRPr lang="de-AT" dirty="0"/>
          </a:p>
          <a:p>
            <a:pPr marL="285750" indent="-285750">
              <a:buFont typeface="Arial" panose="020B0604020202020204" pitchFamily="34" charset="0"/>
              <a:buChar char="•"/>
            </a:pPr>
            <a:r>
              <a:rPr lang="de-DE" b="1" dirty="0"/>
              <a:t>Supernova-Überreste:</a:t>
            </a:r>
            <a:r>
              <a:rPr lang="de-DE" dirty="0"/>
              <a:t> </a:t>
            </a:r>
            <a:r>
              <a:rPr lang="de-DE" dirty="0" err="1"/>
              <a:t>Synchrotronstrahlung</a:t>
            </a:r>
            <a:r>
              <a:rPr lang="de-DE" dirty="0"/>
              <a:t> von beschleunigten Elektronen in den expandierenden Hüllen.</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r>
              <a:rPr lang="de-DE" b="1" dirty="0"/>
              <a:t>Pulsare:</a:t>
            </a:r>
            <a:r>
              <a:rPr lang="de-DE" dirty="0"/>
              <a:t> Periodische Radiopulse von rotierenden Neutronensternen mit starken Magnetfeldern.</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endParaRPr lang="de-DE" b="1" dirty="0"/>
          </a:p>
          <a:p>
            <a:pPr marL="285750" indent="-285750">
              <a:buFont typeface="Arial" panose="020B0604020202020204" pitchFamily="34" charset="0"/>
              <a:buChar char="•"/>
            </a:pPr>
            <a:endParaRPr lang="de-AT" b="1" dirty="0"/>
          </a:p>
        </p:txBody>
      </p:sp>
      <p:pic>
        <p:nvPicPr>
          <p:cNvPr id="10" name="Grafik 9" descr="Ein Bild, das Grafiken, Logo, Schrift, Design enthält.&#10;&#10;KI-generierte Inhalte können fehlerhaft sein.">
            <a:extLst>
              <a:ext uri="{FF2B5EF4-FFF2-40B4-BE49-F238E27FC236}">
                <a16:creationId xmlns:a16="http://schemas.microsoft.com/office/drawing/2014/main" id="{EB9BC09C-667B-2FBD-5191-08EE8406A3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spTree>
    <p:extLst>
      <p:ext uri="{BB962C8B-B14F-4D97-AF65-F5344CB8AC3E}">
        <p14:creationId xmlns:p14="http://schemas.microsoft.com/office/powerpoint/2010/main" val="1944415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CA621102-4A1C-20CD-96F8-0E711D94ECBA}"/>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C2A25DC9-79A8-89F1-20AE-DF1BF95830B7}"/>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EE598B27-FAB5-6569-728D-7C0F5F49701F}"/>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7</a:t>
            </a:fld>
            <a:endParaRPr lang="de-AT" dirty="0"/>
          </a:p>
        </p:txBody>
      </p:sp>
      <p:sp>
        <p:nvSpPr>
          <p:cNvPr id="5" name="Textfeld 4">
            <a:extLst>
              <a:ext uri="{FF2B5EF4-FFF2-40B4-BE49-F238E27FC236}">
                <a16:creationId xmlns:a16="http://schemas.microsoft.com/office/drawing/2014/main" id="{4A6589B4-D2AA-C5F8-8427-E3D468EAAD23}"/>
              </a:ext>
            </a:extLst>
          </p:cNvPr>
          <p:cNvSpPr txBox="1"/>
          <p:nvPr/>
        </p:nvSpPr>
        <p:spPr>
          <a:xfrm>
            <a:off x="242977" y="1621388"/>
            <a:ext cx="759124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2400" dirty="0"/>
              <a:t>Warum Pluto kein Planet mehr ist</a:t>
            </a:r>
            <a:endParaRPr lang="de-DE" sz="2400" b="1" dirty="0">
              <a:solidFill>
                <a:srgbClr val="FF0000"/>
              </a:solidFill>
              <a:effectLst/>
              <a:latin typeface="Verdana" panose="020B0604030504040204" pitchFamily="34" charset="0"/>
              <a:ea typeface="Times New Roman" panose="02020603050405020304" pitchFamily="18" charset="0"/>
              <a:cs typeface="Arial" panose="020B0604020202020204" pitchFamily="34" charset="0"/>
            </a:endParaRPr>
          </a:p>
        </p:txBody>
      </p:sp>
      <p:sp>
        <p:nvSpPr>
          <p:cNvPr id="6" name="Textfeld 5">
            <a:extLst>
              <a:ext uri="{FF2B5EF4-FFF2-40B4-BE49-F238E27FC236}">
                <a16:creationId xmlns:a16="http://schemas.microsoft.com/office/drawing/2014/main" id="{82C4DB61-D4A8-6B54-B001-CD4A826963C9}"/>
              </a:ext>
            </a:extLst>
          </p:cNvPr>
          <p:cNvSpPr txBox="1"/>
          <p:nvPr/>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7" name="Textfeld 6">
            <a:extLst>
              <a:ext uri="{FF2B5EF4-FFF2-40B4-BE49-F238E27FC236}">
                <a16:creationId xmlns:a16="http://schemas.microsoft.com/office/drawing/2014/main" id="{978197A1-DF01-40FB-741B-B845F128E259}"/>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Beobachtbare Objekte am Himmel</a:t>
            </a:r>
          </a:p>
          <a:p>
            <a:endParaRPr lang="de-AT" dirty="0"/>
          </a:p>
        </p:txBody>
      </p:sp>
      <p:sp>
        <p:nvSpPr>
          <p:cNvPr id="8" name="Textfeld 7">
            <a:extLst>
              <a:ext uri="{FF2B5EF4-FFF2-40B4-BE49-F238E27FC236}">
                <a16:creationId xmlns:a16="http://schemas.microsoft.com/office/drawing/2014/main" id="{B86822F5-BE9B-9607-5819-4CF4EA9786B4}"/>
              </a:ext>
            </a:extLst>
          </p:cNvPr>
          <p:cNvSpPr txBox="1"/>
          <p:nvPr/>
        </p:nvSpPr>
        <p:spPr>
          <a:xfrm>
            <a:off x="388189" y="2536166"/>
            <a:ext cx="8333117" cy="3724096"/>
          </a:xfrm>
          <a:prstGeom prst="rect">
            <a:avLst/>
          </a:prstGeom>
          <a:noFill/>
        </p:spPr>
        <p:txBody>
          <a:bodyPr wrap="square" rtlCol="0">
            <a:spAutoFit/>
          </a:bodyPr>
          <a:lstStyle/>
          <a:p>
            <a:pPr marL="0" indent="0">
              <a:buFont typeface="Arial" panose="020B0604020202020204" pitchFamily="34" charset="0"/>
              <a:buNone/>
            </a:pPr>
            <a:r>
              <a:rPr lang="de-AT" sz="2000" b="1" dirty="0"/>
              <a:t>Pluto - Ein Zwergplanet</a:t>
            </a:r>
            <a:endParaRPr lang="de-DE" sz="2000" b="1" dirty="0"/>
          </a:p>
          <a:p>
            <a:pPr marL="0" indent="0">
              <a:buFont typeface="Arial" panose="020B0604020202020204" pitchFamily="34" charset="0"/>
              <a:buNone/>
            </a:pPr>
            <a:endParaRPr lang="de-AT" b="1" dirty="0"/>
          </a:p>
          <a:p>
            <a:pPr>
              <a:buFont typeface="+mj-lt"/>
              <a:buAutoNum type="arabicPeriod"/>
            </a:pPr>
            <a:r>
              <a:rPr lang="de-DE" b="1" dirty="0"/>
              <a:t>Definition eines Planeten (IAU, 2006):</a:t>
            </a:r>
          </a:p>
          <a:p>
            <a:pPr>
              <a:buFont typeface="+mj-lt"/>
              <a:buAutoNum type="arabicPeriod"/>
            </a:pPr>
            <a:endParaRPr lang="de-DE" dirty="0"/>
          </a:p>
          <a:p>
            <a:pPr marL="285750" indent="-285750">
              <a:buFont typeface="Arial" panose="020B0604020202020204" pitchFamily="34" charset="0"/>
              <a:buChar char="•"/>
            </a:pPr>
            <a:r>
              <a:rPr lang="de-DE" dirty="0"/>
              <a:t>Umläuft die Sonne.</a:t>
            </a:r>
          </a:p>
          <a:p>
            <a:pPr marL="285750" indent="-285750">
              <a:buFont typeface="Arial" panose="020B0604020202020204" pitchFamily="34" charset="0"/>
              <a:buChar char="•"/>
            </a:pPr>
            <a:r>
              <a:rPr lang="de-DE" dirty="0"/>
              <a:t>Ist ausreichend massereich, um durch seine eigene Schwerkraft eine nahezu runde Form anzunehmen (hydrostatisches Gleichgewicht).</a:t>
            </a:r>
          </a:p>
          <a:p>
            <a:pPr marL="285750" indent="-285750">
              <a:buFont typeface="Arial" panose="020B0604020202020204" pitchFamily="34" charset="0"/>
              <a:buChar char="•"/>
            </a:pPr>
            <a:r>
              <a:rPr lang="de-DE" dirty="0"/>
              <a:t>Hat die Umgebung seiner Umlaufbahn von anderem Material freigeräumt.</a:t>
            </a:r>
          </a:p>
          <a:p>
            <a:pPr marL="285750" indent="-285750">
              <a:buFont typeface="Arial" panose="020B0604020202020204" pitchFamily="34" charset="0"/>
              <a:buChar char="•"/>
            </a:pPr>
            <a:r>
              <a:rPr lang="de-DE" dirty="0"/>
              <a:t>Läuft auf einem eigenen (</a:t>
            </a:r>
            <a:r>
              <a:rPr lang="de-DE" dirty="0" err="1"/>
              <a:t>ungekreuzten</a:t>
            </a:r>
            <a:r>
              <a:rPr lang="de-DE" dirty="0"/>
              <a:t>) Orbit</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r>
              <a:rPr lang="de-DE" b="1" dirty="0"/>
              <a:t>Warum Pluto kein Planet ist:</a:t>
            </a:r>
            <a:r>
              <a:rPr lang="de-DE" dirty="0"/>
              <a:t> Pluto hat seine Umlaufbahn nicht von anderen Objekten freigeräumt (viele ähnliche Objekte im Kuipergürtel).</a:t>
            </a:r>
          </a:p>
        </p:txBody>
      </p:sp>
      <p:pic>
        <p:nvPicPr>
          <p:cNvPr id="9" name="Grafik 8" descr="Ein Bild, das Grafiken, Logo, Schrift, Design enthält.&#10;&#10;KI-generierte Inhalte können fehlerhaft sein.">
            <a:extLst>
              <a:ext uri="{FF2B5EF4-FFF2-40B4-BE49-F238E27FC236}">
                <a16:creationId xmlns:a16="http://schemas.microsoft.com/office/drawing/2014/main" id="{D873D757-EB33-0CBE-0204-AE8DE84C85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pic>
        <p:nvPicPr>
          <p:cNvPr id="10" name="Grafik 9">
            <a:extLst>
              <a:ext uri="{FF2B5EF4-FFF2-40B4-BE49-F238E27FC236}">
                <a16:creationId xmlns:a16="http://schemas.microsoft.com/office/drawing/2014/main" id="{0B07470F-6BE3-02F1-85DB-B4732EFE323E}"/>
              </a:ext>
            </a:extLst>
          </p:cNvPr>
          <p:cNvPicPr>
            <a:picLocks noChangeAspect="1"/>
          </p:cNvPicPr>
          <p:nvPr/>
        </p:nvPicPr>
        <p:blipFill>
          <a:blip r:embed="rId3"/>
          <a:stretch>
            <a:fillRect/>
          </a:stretch>
        </p:blipFill>
        <p:spPr>
          <a:xfrm>
            <a:off x="8637109" y="2083053"/>
            <a:ext cx="3248025" cy="2438400"/>
          </a:xfrm>
          <a:prstGeom prst="rect">
            <a:avLst/>
          </a:prstGeom>
        </p:spPr>
      </p:pic>
    </p:spTree>
    <p:extLst>
      <p:ext uri="{BB962C8B-B14F-4D97-AF65-F5344CB8AC3E}">
        <p14:creationId xmlns:p14="http://schemas.microsoft.com/office/powerpoint/2010/main" val="119934930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DDF904-A4ED-5067-7449-B4CDABA33AC6}"/>
            </a:ext>
          </a:extLst>
        </p:cNvPr>
        <p:cNvGrpSpPr/>
        <p:nvPr/>
      </p:nvGrpSpPr>
      <p:grpSpPr>
        <a:xfrm>
          <a:off x="0" y="0"/>
          <a:ext cx="0" cy="0"/>
          <a:chOff x="0" y="0"/>
          <a:chExt cx="0" cy="0"/>
        </a:xfrm>
      </p:grpSpPr>
      <p:pic>
        <p:nvPicPr>
          <p:cNvPr id="12" name="Grafik 11">
            <a:extLst>
              <a:ext uri="{FF2B5EF4-FFF2-40B4-BE49-F238E27FC236}">
                <a16:creationId xmlns:a16="http://schemas.microsoft.com/office/drawing/2014/main" id="{E9B99231-0B5C-F355-3419-D756006F4C44}"/>
              </a:ext>
            </a:extLst>
          </p:cNvPr>
          <p:cNvPicPr>
            <a:picLocks noChangeAspect="1"/>
          </p:cNvPicPr>
          <p:nvPr/>
        </p:nvPicPr>
        <p:blipFill>
          <a:blip r:embed="rId2"/>
          <a:stretch>
            <a:fillRect/>
          </a:stretch>
        </p:blipFill>
        <p:spPr>
          <a:xfrm>
            <a:off x="5380106" y="19649"/>
            <a:ext cx="3131864" cy="2348898"/>
          </a:xfrm>
          <a:prstGeom prst="rect">
            <a:avLst/>
          </a:prstGeom>
        </p:spPr>
      </p:pic>
      <p:sp>
        <p:nvSpPr>
          <p:cNvPr id="2" name="Datumsplatzhalter 3">
            <a:extLst>
              <a:ext uri="{FF2B5EF4-FFF2-40B4-BE49-F238E27FC236}">
                <a16:creationId xmlns:a16="http://schemas.microsoft.com/office/drawing/2014/main" id="{EC3DDA83-CC07-4DE9-5B4B-357C0DA6D634}"/>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FCE3C272-6F78-8365-EA1C-B362FD104609}"/>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817AAE04-E527-CE2A-A17A-51A476714602}"/>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70</a:t>
            </a:fld>
            <a:endParaRPr lang="de-AT" dirty="0"/>
          </a:p>
        </p:txBody>
      </p:sp>
      <p:sp>
        <p:nvSpPr>
          <p:cNvPr id="6" name="Textfeld 5">
            <a:extLst>
              <a:ext uri="{FF2B5EF4-FFF2-40B4-BE49-F238E27FC236}">
                <a16:creationId xmlns:a16="http://schemas.microsoft.com/office/drawing/2014/main" id="{F4F9618A-8C45-587F-6DEC-E0509C48D3ED}"/>
              </a:ext>
            </a:extLst>
          </p:cNvPr>
          <p:cNvSpPr txBox="1"/>
          <p:nvPr/>
        </p:nvSpPr>
        <p:spPr>
          <a:xfrm>
            <a:off x="242977" y="1194098"/>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Radioastronomie (6)</a:t>
            </a:r>
            <a:endParaRPr lang="de-AT" sz="2400" b="0" dirty="0"/>
          </a:p>
        </p:txBody>
      </p:sp>
      <p:sp>
        <p:nvSpPr>
          <p:cNvPr id="7" name="Textfeld 6">
            <a:extLst>
              <a:ext uri="{FF2B5EF4-FFF2-40B4-BE49-F238E27FC236}">
                <a16:creationId xmlns:a16="http://schemas.microsoft.com/office/drawing/2014/main" id="{2932ED7D-53AF-D0B4-6CE8-E96549C2BBE9}"/>
              </a:ext>
            </a:extLst>
          </p:cNvPr>
          <p:cNvSpPr txBox="1"/>
          <p:nvPr/>
        </p:nvSpPr>
        <p:spPr>
          <a:xfrm>
            <a:off x="-434771" y="1407174"/>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8" name="Textfeld 7">
            <a:extLst>
              <a:ext uri="{FF2B5EF4-FFF2-40B4-BE49-F238E27FC236}">
                <a16:creationId xmlns:a16="http://schemas.microsoft.com/office/drawing/2014/main" id="{4C9A37A6-FAC2-1EF1-B952-5AE0AC619430}"/>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Fachgebiete</a:t>
            </a:r>
          </a:p>
          <a:p>
            <a:endParaRPr lang="de-AT" dirty="0"/>
          </a:p>
        </p:txBody>
      </p:sp>
      <p:sp>
        <p:nvSpPr>
          <p:cNvPr id="9" name="Textfeld 8">
            <a:extLst>
              <a:ext uri="{FF2B5EF4-FFF2-40B4-BE49-F238E27FC236}">
                <a16:creationId xmlns:a16="http://schemas.microsoft.com/office/drawing/2014/main" id="{FA60ADF6-5D5E-544E-0B2C-45D1E3365A6C}"/>
              </a:ext>
            </a:extLst>
          </p:cNvPr>
          <p:cNvSpPr txBox="1"/>
          <p:nvPr/>
        </p:nvSpPr>
        <p:spPr>
          <a:xfrm>
            <a:off x="242977" y="1737597"/>
            <a:ext cx="8333117" cy="4801314"/>
          </a:xfrm>
          <a:prstGeom prst="rect">
            <a:avLst/>
          </a:prstGeom>
          <a:noFill/>
        </p:spPr>
        <p:txBody>
          <a:bodyPr wrap="square" rtlCol="0">
            <a:spAutoFit/>
          </a:bodyPr>
          <a:lstStyle/>
          <a:p>
            <a:pPr marL="0" indent="0">
              <a:buFont typeface="Arial" panose="020B0604020202020204" pitchFamily="34" charset="0"/>
              <a:buNone/>
            </a:pPr>
            <a:r>
              <a:rPr lang="de-DE" b="1" dirty="0"/>
              <a:t>Was wird in der Radioastronomie beobachtet?</a:t>
            </a:r>
          </a:p>
          <a:p>
            <a:pPr marL="0" indent="0">
              <a:buFont typeface="Arial" panose="020B0604020202020204" pitchFamily="34" charset="0"/>
              <a:buNone/>
            </a:pPr>
            <a:endParaRPr lang="de-AT" b="1" dirty="0"/>
          </a:p>
          <a:p>
            <a:pPr marL="0" indent="0">
              <a:buFont typeface="Arial" panose="020B0604020202020204" pitchFamily="34" charset="0"/>
              <a:buNone/>
            </a:pPr>
            <a:endParaRPr lang="de-AT" b="1" dirty="0"/>
          </a:p>
          <a:p>
            <a:pPr marL="285750" indent="-285750">
              <a:buFont typeface="Arial" panose="020B0604020202020204" pitchFamily="34" charset="0"/>
              <a:buChar char="•"/>
            </a:pPr>
            <a:r>
              <a:rPr lang="de-DE" b="1" dirty="0"/>
              <a:t>Aktive Galaktische Kerne (AGN):</a:t>
            </a:r>
            <a:r>
              <a:rPr lang="de-DE" dirty="0"/>
              <a:t> Radiostarke Galaxien mit supermassereichen Schwarzen Löchern in ihren Zentren, die Jets und Loben von energiereichem Plasma ausstoßen.</a:t>
            </a:r>
            <a:endParaRPr lang="de-AT" dirty="0"/>
          </a:p>
          <a:p>
            <a:pPr marL="285750" indent="-285750">
              <a:buFont typeface="Arial" panose="020B0604020202020204" pitchFamily="34" charset="0"/>
              <a:buChar char="•"/>
            </a:pPr>
            <a:endParaRPr lang="de-DE" b="1" dirty="0"/>
          </a:p>
          <a:p>
            <a:pPr marL="285750" indent="-285750">
              <a:buFont typeface="Arial" panose="020B0604020202020204" pitchFamily="34" charset="0"/>
              <a:buChar char="•"/>
            </a:pPr>
            <a:r>
              <a:rPr lang="de-DE" b="1" dirty="0"/>
              <a:t>Radiogalaxien und Quasare:</a:t>
            </a:r>
            <a:r>
              <a:rPr lang="de-DE" dirty="0"/>
              <a:t> Sehr weit entfernte, leuchtstarke Radioquellen.</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r>
              <a:rPr lang="de-DE" b="1" dirty="0"/>
              <a:t>Kosmische Mikrowellenhintergrundstrahlung (CMB):</a:t>
            </a:r>
            <a:r>
              <a:rPr lang="de-DE" dirty="0"/>
              <a:t> Das schwache Nachglühen des Urknalls.</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r>
              <a:rPr lang="de-DE" b="1" dirty="0"/>
              <a:t>Kosmische Magnetfelder:</a:t>
            </a:r>
            <a:r>
              <a:rPr lang="de-DE" dirty="0"/>
              <a:t> Untersuchung der Struktur und Stärke von Magnetfeldern im Universum.</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endParaRPr lang="de-DE" b="1" dirty="0"/>
          </a:p>
          <a:p>
            <a:pPr marL="285750" indent="-285750">
              <a:buFont typeface="Arial" panose="020B0604020202020204" pitchFamily="34" charset="0"/>
              <a:buChar char="•"/>
            </a:pPr>
            <a:endParaRPr lang="de-AT" b="1" dirty="0"/>
          </a:p>
        </p:txBody>
      </p:sp>
      <p:pic>
        <p:nvPicPr>
          <p:cNvPr id="10" name="Grafik 9" descr="Ein Bild, das Grafiken, Logo, Schrift, Design enthält.&#10;&#10;KI-generierte Inhalte können fehlerhaft sein.">
            <a:extLst>
              <a:ext uri="{FF2B5EF4-FFF2-40B4-BE49-F238E27FC236}">
                <a16:creationId xmlns:a16="http://schemas.microsoft.com/office/drawing/2014/main" id="{622D9FF9-87AF-F0B7-55D4-5B3D267D70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spTree>
    <p:extLst>
      <p:ext uri="{BB962C8B-B14F-4D97-AF65-F5344CB8AC3E}">
        <p14:creationId xmlns:p14="http://schemas.microsoft.com/office/powerpoint/2010/main" val="385968590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DD96F-FAB5-A53B-0B4D-5FB804E5E27A}"/>
            </a:ext>
          </a:extLst>
        </p:cNvPr>
        <p:cNvGrpSpPr/>
        <p:nvPr/>
      </p:nvGrpSpPr>
      <p:grpSpPr>
        <a:xfrm>
          <a:off x="0" y="0"/>
          <a:ext cx="0" cy="0"/>
          <a:chOff x="0" y="0"/>
          <a:chExt cx="0" cy="0"/>
        </a:xfrm>
      </p:grpSpPr>
      <p:pic>
        <p:nvPicPr>
          <p:cNvPr id="12" name="Grafik 11">
            <a:extLst>
              <a:ext uri="{FF2B5EF4-FFF2-40B4-BE49-F238E27FC236}">
                <a16:creationId xmlns:a16="http://schemas.microsoft.com/office/drawing/2014/main" id="{75DED542-5C1B-8504-01FF-35B7EF6939E6}"/>
              </a:ext>
            </a:extLst>
          </p:cNvPr>
          <p:cNvPicPr>
            <a:picLocks noChangeAspect="1"/>
          </p:cNvPicPr>
          <p:nvPr/>
        </p:nvPicPr>
        <p:blipFill>
          <a:blip r:embed="rId2"/>
          <a:stretch>
            <a:fillRect/>
          </a:stretch>
        </p:blipFill>
        <p:spPr>
          <a:xfrm>
            <a:off x="5380106" y="19649"/>
            <a:ext cx="3131864" cy="2348898"/>
          </a:xfrm>
          <a:prstGeom prst="rect">
            <a:avLst/>
          </a:prstGeom>
        </p:spPr>
      </p:pic>
      <p:sp>
        <p:nvSpPr>
          <p:cNvPr id="2" name="Datumsplatzhalter 3">
            <a:extLst>
              <a:ext uri="{FF2B5EF4-FFF2-40B4-BE49-F238E27FC236}">
                <a16:creationId xmlns:a16="http://schemas.microsoft.com/office/drawing/2014/main" id="{517805ED-C7D9-11A3-726F-35853F8493A0}"/>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E9ED4D21-332F-D6E7-5989-B92B1090825B}"/>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BDE9A9E9-0E45-85B2-BF4D-755B5D037C48}"/>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71</a:t>
            </a:fld>
            <a:endParaRPr lang="de-AT" dirty="0"/>
          </a:p>
        </p:txBody>
      </p:sp>
      <p:sp>
        <p:nvSpPr>
          <p:cNvPr id="6" name="Textfeld 5">
            <a:extLst>
              <a:ext uri="{FF2B5EF4-FFF2-40B4-BE49-F238E27FC236}">
                <a16:creationId xmlns:a16="http://schemas.microsoft.com/office/drawing/2014/main" id="{373C5A07-618B-C771-2CFB-33BF91611470}"/>
              </a:ext>
            </a:extLst>
          </p:cNvPr>
          <p:cNvSpPr txBox="1"/>
          <p:nvPr/>
        </p:nvSpPr>
        <p:spPr>
          <a:xfrm>
            <a:off x="242977" y="1194098"/>
            <a:ext cx="7591245" cy="461665"/>
          </a:xfrm>
          <a:prstGeom prst="rect">
            <a:avLst/>
          </a:prstGeom>
          <a:noFill/>
        </p:spPr>
        <p:txBody>
          <a:bodyPr wrap="square" rtlCol="0">
            <a:spAutoFit/>
          </a:bodyPr>
          <a:lstStyle/>
          <a:p>
            <a:pPr marL="0" indent="0">
              <a:buFont typeface="Arial" panose="020B0604020202020204" pitchFamily="34" charset="0"/>
              <a:buNone/>
            </a:pPr>
            <a:r>
              <a:rPr lang="de-AT" sz="2400" dirty="0"/>
              <a:t>Radioastronomie (7)</a:t>
            </a:r>
            <a:endParaRPr lang="de-AT" sz="2400" b="0" dirty="0"/>
          </a:p>
        </p:txBody>
      </p:sp>
      <p:sp>
        <p:nvSpPr>
          <p:cNvPr id="7" name="Textfeld 6">
            <a:extLst>
              <a:ext uri="{FF2B5EF4-FFF2-40B4-BE49-F238E27FC236}">
                <a16:creationId xmlns:a16="http://schemas.microsoft.com/office/drawing/2014/main" id="{35F4E021-570E-F32F-CBED-E42ADE06FB9C}"/>
              </a:ext>
            </a:extLst>
          </p:cNvPr>
          <p:cNvSpPr txBox="1"/>
          <p:nvPr/>
        </p:nvSpPr>
        <p:spPr>
          <a:xfrm>
            <a:off x="-434771" y="1407174"/>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8" name="Textfeld 7">
            <a:extLst>
              <a:ext uri="{FF2B5EF4-FFF2-40B4-BE49-F238E27FC236}">
                <a16:creationId xmlns:a16="http://schemas.microsoft.com/office/drawing/2014/main" id="{DD8E1637-A840-E3EE-2932-51B2980EE8D0}"/>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Fachgebiete</a:t>
            </a:r>
          </a:p>
          <a:p>
            <a:endParaRPr lang="de-AT" dirty="0"/>
          </a:p>
        </p:txBody>
      </p:sp>
      <p:sp>
        <p:nvSpPr>
          <p:cNvPr id="9" name="Textfeld 8">
            <a:extLst>
              <a:ext uri="{FF2B5EF4-FFF2-40B4-BE49-F238E27FC236}">
                <a16:creationId xmlns:a16="http://schemas.microsoft.com/office/drawing/2014/main" id="{527165C8-3F80-9424-8B69-266A17AA92BB}"/>
              </a:ext>
            </a:extLst>
          </p:cNvPr>
          <p:cNvSpPr txBox="1"/>
          <p:nvPr/>
        </p:nvSpPr>
        <p:spPr>
          <a:xfrm>
            <a:off x="242977" y="1737597"/>
            <a:ext cx="8333117" cy="4247317"/>
          </a:xfrm>
          <a:prstGeom prst="rect">
            <a:avLst/>
          </a:prstGeom>
          <a:noFill/>
        </p:spPr>
        <p:txBody>
          <a:bodyPr wrap="square" rtlCol="0">
            <a:spAutoFit/>
          </a:bodyPr>
          <a:lstStyle/>
          <a:p>
            <a:pPr marL="0" indent="0">
              <a:buFont typeface="Arial" panose="020B0604020202020204" pitchFamily="34" charset="0"/>
              <a:buNone/>
            </a:pPr>
            <a:r>
              <a:rPr lang="de-AT" b="1" dirty="0"/>
              <a:t>Herausforderungen der Radioastronomie:</a:t>
            </a:r>
          </a:p>
          <a:p>
            <a:pPr marL="0" indent="0">
              <a:buFont typeface="Arial" panose="020B0604020202020204" pitchFamily="34" charset="0"/>
              <a:buNone/>
            </a:pPr>
            <a:endParaRPr lang="de-AT" b="1" dirty="0"/>
          </a:p>
          <a:p>
            <a:pPr marL="0" indent="0">
              <a:buFont typeface="Arial" panose="020B0604020202020204" pitchFamily="34" charset="0"/>
              <a:buNone/>
            </a:pPr>
            <a:endParaRPr lang="de-AT" b="1" dirty="0"/>
          </a:p>
          <a:p>
            <a:pPr marL="285750" indent="-285750">
              <a:buFont typeface="Arial" panose="020B0604020202020204" pitchFamily="34" charset="0"/>
              <a:buChar char="•"/>
            </a:pPr>
            <a:r>
              <a:rPr lang="de-DE" b="1" dirty="0"/>
              <a:t>Schwache Signale:</a:t>
            </a:r>
            <a:r>
              <a:rPr lang="de-DE" dirty="0"/>
              <a:t> Astronomische Radioquellen sind oft extrem schwach und müssen von empfindlichen Teleskopen und rauscharmen Empfängern detektiert werden.</a:t>
            </a:r>
          </a:p>
          <a:p>
            <a:pPr marL="285750" indent="-285750">
              <a:buFont typeface="Arial" panose="020B0604020202020204" pitchFamily="34" charset="0"/>
              <a:buChar char="•"/>
            </a:pPr>
            <a:endParaRPr lang="de-DE" b="1" dirty="0"/>
          </a:p>
          <a:p>
            <a:pPr marL="285750" indent="-285750">
              <a:buFont typeface="Arial" panose="020B0604020202020204" pitchFamily="34" charset="0"/>
              <a:buChar char="•"/>
            </a:pPr>
            <a:r>
              <a:rPr lang="de-DE" b="1" dirty="0"/>
              <a:t>Interferenz:</a:t>
            </a:r>
            <a:r>
              <a:rPr lang="de-DE" dirty="0"/>
              <a:t> Künstliche Radiosignale von terrestrischen Quellen (z.B. Mobilfunk, Rundfunk, Satelliten) können die Beobachtungen stören. Radioteleskope werden oft in abgelegenen, funkgeschützten Gebieten errichtet.</a:t>
            </a:r>
            <a:endParaRPr lang="de-DE" b="1" dirty="0"/>
          </a:p>
          <a:p>
            <a:pPr marL="285750" indent="-285750">
              <a:buFont typeface="Arial" panose="020B0604020202020204" pitchFamily="34" charset="0"/>
              <a:buChar char="•"/>
            </a:pPr>
            <a:endParaRPr lang="de-DE" b="1" dirty="0"/>
          </a:p>
          <a:p>
            <a:pPr marL="285750" indent="-285750">
              <a:buFont typeface="Arial" panose="020B0604020202020204" pitchFamily="34" charset="0"/>
              <a:buChar char="•"/>
            </a:pPr>
            <a:r>
              <a:rPr lang="de-DE" b="1" dirty="0"/>
              <a:t>Atmosphärische Einflüsse:</a:t>
            </a:r>
            <a:r>
              <a:rPr lang="de-DE" dirty="0"/>
              <a:t> Obwohl Radiowellen die Atmosphäre gut durchdringen, können bestimmte Frequenzen durch Wasserdampf und Sauerstoff beeinflusst werden.</a:t>
            </a:r>
            <a:endParaRPr lang="de-DE" b="1" dirty="0"/>
          </a:p>
          <a:p>
            <a:pPr marL="285750" indent="-285750">
              <a:buFont typeface="Arial" panose="020B0604020202020204" pitchFamily="34" charset="0"/>
              <a:buChar char="•"/>
            </a:pPr>
            <a:endParaRPr lang="de-AT" b="1" dirty="0"/>
          </a:p>
        </p:txBody>
      </p:sp>
      <p:pic>
        <p:nvPicPr>
          <p:cNvPr id="10" name="Grafik 9" descr="Ein Bild, das Grafiken, Logo, Schrift, Design enthält.&#10;&#10;KI-generierte Inhalte können fehlerhaft sein.">
            <a:extLst>
              <a:ext uri="{FF2B5EF4-FFF2-40B4-BE49-F238E27FC236}">
                <a16:creationId xmlns:a16="http://schemas.microsoft.com/office/drawing/2014/main" id="{40D4305E-7AA5-DB0A-1B44-E8ED83D06A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spTree>
    <p:extLst>
      <p:ext uri="{BB962C8B-B14F-4D97-AF65-F5344CB8AC3E}">
        <p14:creationId xmlns:p14="http://schemas.microsoft.com/office/powerpoint/2010/main" val="20748693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7C187FAB-1A0A-2CE7-CC89-6A16DEEEC96D}"/>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D8012F37-321E-7D14-D411-D8940606C6E8}"/>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01090797-367F-170E-A585-594D16E3070B}"/>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8</a:t>
            </a:fld>
            <a:endParaRPr lang="de-AT" dirty="0"/>
          </a:p>
        </p:txBody>
      </p:sp>
      <p:sp>
        <p:nvSpPr>
          <p:cNvPr id="6" name="Textfeld 5">
            <a:extLst>
              <a:ext uri="{FF2B5EF4-FFF2-40B4-BE49-F238E27FC236}">
                <a16:creationId xmlns:a16="http://schemas.microsoft.com/office/drawing/2014/main" id="{3354E64A-3982-0D99-97A6-A9B1A8878B43}"/>
              </a:ext>
            </a:extLst>
          </p:cNvPr>
          <p:cNvSpPr txBox="1"/>
          <p:nvPr/>
        </p:nvSpPr>
        <p:spPr>
          <a:xfrm>
            <a:off x="242977" y="1621388"/>
            <a:ext cx="759124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2400" dirty="0"/>
              <a:t>Sterne - Ferne Sonnen</a:t>
            </a:r>
            <a:endParaRPr lang="de-DE" sz="2400" b="1" dirty="0">
              <a:solidFill>
                <a:srgbClr val="FF0000"/>
              </a:solidFill>
              <a:effectLst/>
              <a:latin typeface="Verdana" panose="020B0604030504040204" pitchFamily="34" charset="0"/>
              <a:ea typeface="Times New Roman" panose="02020603050405020304" pitchFamily="18" charset="0"/>
              <a:cs typeface="Arial" panose="020B0604020202020204" pitchFamily="34" charset="0"/>
            </a:endParaRPr>
          </a:p>
        </p:txBody>
      </p:sp>
      <p:sp>
        <p:nvSpPr>
          <p:cNvPr id="7" name="Textfeld 6">
            <a:extLst>
              <a:ext uri="{FF2B5EF4-FFF2-40B4-BE49-F238E27FC236}">
                <a16:creationId xmlns:a16="http://schemas.microsoft.com/office/drawing/2014/main" id="{0FCBB619-ADD2-16A5-9D80-174D501CD53E}"/>
              </a:ext>
            </a:extLst>
          </p:cNvPr>
          <p:cNvSpPr txBox="1"/>
          <p:nvPr/>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8" name="Textfeld 7">
            <a:extLst>
              <a:ext uri="{FF2B5EF4-FFF2-40B4-BE49-F238E27FC236}">
                <a16:creationId xmlns:a16="http://schemas.microsoft.com/office/drawing/2014/main" id="{F86012E9-B1EF-645D-7F31-0028FCFA020A}"/>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Beobachtbare Objekte am Himmel</a:t>
            </a:r>
          </a:p>
          <a:p>
            <a:endParaRPr lang="de-AT" dirty="0"/>
          </a:p>
        </p:txBody>
      </p:sp>
      <p:sp>
        <p:nvSpPr>
          <p:cNvPr id="9" name="Textfeld 8">
            <a:extLst>
              <a:ext uri="{FF2B5EF4-FFF2-40B4-BE49-F238E27FC236}">
                <a16:creationId xmlns:a16="http://schemas.microsoft.com/office/drawing/2014/main" id="{C1135278-E66F-EE10-3AD5-13A3BB7178C5}"/>
              </a:ext>
            </a:extLst>
          </p:cNvPr>
          <p:cNvSpPr txBox="1"/>
          <p:nvPr/>
        </p:nvSpPr>
        <p:spPr>
          <a:xfrm>
            <a:off x="388189" y="2536166"/>
            <a:ext cx="8333117" cy="3447098"/>
          </a:xfrm>
          <a:prstGeom prst="rect">
            <a:avLst/>
          </a:prstGeom>
          <a:noFill/>
        </p:spPr>
        <p:txBody>
          <a:bodyPr wrap="square" rtlCol="0">
            <a:spAutoFit/>
          </a:bodyPr>
          <a:lstStyle/>
          <a:p>
            <a:pPr marL="0" indent="0">
              <a:buFont typeface="Arial" panose="020B0604020202020204" pitchFamily="34" charset="0"/>
              <a:buNone/>
            </a:pPr>
            <a:r>
              <a:rPr lang="de-AT" sz="2000" b="1" dirty="0"/>
              <a:t>Sterne - Leuchtende Giganten</a:t>
            </a:r>
          </a:p>
          <a:p>
            <a:pPr marL="0" indent="0">
              <a:buFont typeface="Arial" panose="020B0604020202020204" pitchFamily="34" charset="0"/>
              <a:buNone/>
            </a:pPr>
            <a:endParaRPr lang="de-AT" b="1" dirty="0"/>
          </a:p>
          <a:p>
            <a:pPr marL="285750" indent="-285750">
              <a:buFont typeface="Arial" panose="020B0604020202020204" pitchFamily="34" charset="0"/>
              <a:buChar char="•"/>
            </a:pPr>
            <a:r>
              <a:rPr lang="de-DE" b="1" dirty="0"/>
              <a:t>Kern: </a:t>
            </a:r>
            <a:r>
              <a:rPr lang="de-DE" b="0" dirty="0"/>
              <a:t>Kernfusion (H, oder schwerere Elemente)</a:t>
            </a:r>
          </a:p>
          <a:p>
            <a:pPr marL="285750" indent="-285750">
              <a:buFont typeface="Arial" panose="020B0604020202020204" pitchFamily="34" charset="0"/>
              <a:buChar char="•"/>
            </a:pPr>
            <a:endParaRPr lang="de-DE" b="0" dirty="0"/>
          </a:p>
          <a:p>
            <a:pPr marL="285750" indent="-285750">
              <a:buFont typeface="Arial" panose="020B0604020202020204" pitchFamily="34" charset="0"/>
              <a:buChar char="•"/>
            </a:pPr>
            <a:r>
              <a:rPr lang="de-DE" b="1" dirty="0"/>
              <a:t>Farbe:</a:t>
            </a:r>
            <a:r>
              <a:rPr lang="de-DE" dirty="0"/>
              <a:t> Die Farbe eines Sterns hängt von seiner Oberflächentemperatur ab </a:t>
            </a:r>
          </a:p>
          <a:p>
            <a:pPr>
              <a:buFont typeface="+mj-lt"/>
              <a:buNone/>
            </a:pPr>
            <a:r>
              <a:rPr lang="de-DE" dirty="0"/>
              <a:t>                     (rot = kühl, blau = heiß).</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r>
              <a:rPr lang="de-DE" b="1" dirty="0"/>
              <a:t>Alter der Sterne:</a:t>
            </a:r>
            <a:r>
              <a:rPr lang="de-DE" dirty="0"/>
              <a:t> Sterne haben unterschiedliche Lebenszyklen und können   </a:t>
            </a:r>
            <a:br>
              <a:rPr lang="de-DE" dirty="0"/>
            </a:br>
            <a:r>
              <a:rPr lang="de-DE" dirty="0"/>
              <a:t>                                      Milliarden von Jahren alt sein.</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r>
              <a:rPr lang="de-DE" b="1" dirty="0"/>
              <a:t>Entfernung:</a:t>
            </a:r>
            <a:r>
              <a:rPr lang="de-DE" dirty="0"/>
              <a:t> Astronomische Entfernungen werden, </a:t>
            </a:r>
            <a:r>
              <a:rPr lang="de-DE" dirty="0" err="1"/>
              <a:t>u.A.</a:t>
            </a:r>
            <a:r>
              <a:rPr lang="de-DE" dirty="0"/>
              <a:t>,  in Lichtjahren</a:t>
            </a:r>
            <a:br>
              <a:rPr lang="de-DE" dirty="0"/>
            </a:br>
            <a:r>
              <a:rPr lang="de-DE" dirty="0"/>
              <a:t>                           gemessen  (die Strecke, die Licht in einem Jahr zurücklegt).</a:t>
            </a:r>
          </a:p>
        </p:txBody>
      </p:sp>
      <p:pic>
        <p:nvPicPr>
          <p:cNvPr id="10" name="Grafik 9" descr="Ein Bild, das Grafiken, Logo, Schrift, Design enthält.&#10;&#10;KI-generierte Inhalte können fehlerhaft sein.">
            <a:extLst>
              <a:ext uri="{FF2B5EF4-FFF2-40B4-BE49-F238E27FC236}">
                <a16:creationId xmlns:a16="http://schemas.microsoft.com/office/drawing/2014/main" id="{30DB0CDB-6ABD-87E4-CA7B-945FF0A42D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pic>
        <p:nvPicPr>
          <p:cNvPr id="11" name="Grafik 10">
            <a:extLst>
              <a:ext uri="{FF2B5EF4-FFF2-40B4-BE49-F238E27FC236}">
                <a16:creationId xmlns:a16="http://schemas.microsoft.com/office/drawing/2014/main" id="{444DE109-9C49-43B5-E254-83477BBEE7C2}"/>
              </a:ext>
            </a:extLst>
          </p:cNvPr>
          <p:cNvPicPr>
            <a:picLocks noChangeAspect="1"/>
          </p:cNvPicPr>
          <p:nvPr/>
        </p:nvPicPr>
        <p:blipFill>
          <a:blip r:embed="rId3"/>
          <a:stretch>
            <a:fillRect/>
          </a:stretch>
        </p:blipFill>
        <p:spPr>
          <a:xfrm>
            <a:off x="5706643" y="2028849"/>
            <a:ext cx="6029325" cy="1495425"/>
          </a:xfrm>
          <a:prstGeom prst="rect">
            <a:avLst/>
          </a:prstGeom>
        </p:spPr>
      </p:pic>
    </p:spTree>
    <p:extLst>
      <p:ext uri="{BB962C8B-B14F-4D97-AF65-F5344CB8AC3E}">
        <p14:creationId xmlns:p14="http://schemas.microsoft.com/office/powerpoint/2010/main" val="33748745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977E9837-F755-8D99-3661-266755EADBDE}"/>
              </a:ext>
            </a:extLst>
          </p:cNvPr>
          <p:cNvPicPr>
            <a:picLocks noChangeAspect="1"/>
          </p:cNvPicPr>
          <p:nvPr/>
        </p:nvPicPr>
        <p:blipFill>
          <a:blip r:embed="rId2"/>
          <a:stretch>
            <a:fillRect/>
          </a:stretch>
        </p:blipFill>
        <p:spPr>
          <a:xfrm>
            <a:off x="1" y="790260"/>
            <a:ext cx="12192000" cy="6406148"/>
          </a:xfrm>
          <a:prstGeom prst="rect">
            <a:avLst/>
          </a:prstGeom>
        </p:spPr>
      </p:pic>
      <p:sp>
        <p:nvSpPr>
          <p:cNvPr id="2" name="Datumsplatzhalter 3">
            <a:extLst>
              <a:ext uri="{FF2B5EF4-FFF2-40B4-BE49-F238E27FC236}">
                <a16:creationId xmlns:a16="http://schemas.microsoft.com/office/drawing/2014/main" id="{71317065-5850-1C97-FA9E-0FF08FDC3088}"/>
              </a:ext>
            </a:extLst>
          </p:cNvPr>
          <p:cNvSpPr>
            <a:spLocks noGrp="1"/>
          </p:cNvSpPr>
          <p:nvPr>
            <p:ph type="dt" sz="half" idx="10"/>
          </p:nvPr>
        </p:nvSpPr>
        <p:spPr>
          <a:xfrm>
            <a:off x="838200" y="6356350"/>
            <a:ext cx="2743200" cy="365125"/>
          </a:xfrm>
        </p:spPr>
        <p:txBody>
          <a:bodyPr/>
          <a:lstStyle>
            <a:lvl1pPr>
              <a:defRPr/>
            </a:lvl1pPr>
          </a:lstStyle>
          <a:p>
            <a:r>
              <a:rPr lang="de-AT" dirty="0"/>
              <a:t>10.4.2025</a:t>
            </a:r>
          </a:p>
        </p:txBody>
      </p:sp>
      <p:sp>
        <p:nvSpPr>
          <p:cNvPr id="3" name="Fußzeilenplatzhalter 4">
            <a:extLst>
              <a:ext uri="{FF2B5EF4-FFF2-40B4-BE49-F238E27FC236}">
                <a16:creationId xmlns:a16="http://schemas.microsoft.com/office/drawing/2014/main" id="{DB4EAE57-5AFE-0E2E-EB92-0144D397316B}"/>
              </a:ext>
            </a:extLst>
          </p:cNvPr>
          <p:cNvSpPr>
            <a:spLocks noGrp="1"/>
          </p:cNvSpPr>
          <p:nvPr>
            <p:ph type="ftr" sz="quarter" idx="11"/>
          </p:nvPr>
        </p:nvSpPr>
        <p:spPr>
          <a:xfrm>
            <a:off x="4038600" y="6356350"/>
            <a:ext cx="4114800" cy="365125"/>
          </a:xfrm>
        </p:spPr>
        <p:txBody>
          <a:bodyPr/>
          <a:lstStyle/>
          <a:p>
            <a:r>
              <a:rPr lang="de-AT" dirty="0"/>
              <a:t>Gerhard Kermer, DI Erich Schubert</a:t>
            </a:r>
          </a:p>
        </p:txBody>
      </p:sp>
      <p:sp>
        <p:nvSpPr>
          <p:cNvPr id="4" name="Foliennummernplatzhalter 5">
            <a:extLst>
              <a:ext uri="{FF2B5EF4-FFF2-40B4-BE49-F238E27FC236}">
                <a16:creationId xmlns:a16="http://schemas.microsoft.com/office/drawing/2014/main" id="{5DDB6DA4-29DD-1336-0C4D-4EC77F10718A}"/>
              </a:ext>
            </a:extLst>
          </p:cNvPr>
          <p:cNvSpPr>
            <a:spLocks noGrp="1"/>
          </p:cNvSpPr>
          <p:nvPr>
            <p:ph type="sldNum" sz="quarter" idx="12"/>
          </p:nvPr>
        </p:nvSpPr>
        <p:spPr>
          <a:xfrm>
            <a:off x="9144000" y="6356349"/>
            <a:ext cx="2743200" cy="365125"/>
          </a:xfrm>
        </p:spPr>
        <p:txBody>
          <a:bodyPr/>
          <a:lstStyle/>
          <a:p>
            <a:fld id="{DE3A1A2F-543A-4810-B38E-AB32B6F01561}" type="slidenum">
              <a:rPr lang="de-AT" smtClean="0"/>
              <a:t>9</a:t>
            </a:fld>
            <a:endParaRPr lang="de-AT" dirty="0"/>
          </a:p>
        </p:txBody>
      </p:sp>
      <p:sp>
        <p:nvSpPr>
          <p:cNvPr id="5" name="Textfeld 4">
            <a:extLst>
              <a:ext uri="{FF2B5EF4-FFF2-40B4-BE49-F238E27FC236}">
                <a16:creationId xmlns:a16="http://schemas.microsoft.com/office/drawing/2014/main" id="{310917D6-4EEA-BA02-746E-D26CC47ED6E4}"/>
              </a:ext>
            </a:extLst>
          </p:cNvPr>
          <p:cNvSpPr txBox="1"/>
          <p:nvPr/>
        </p:nvSpPr>
        <p:spPr>
          <a:xfrm>
            <a:off x="242977" y="1621388"/>
            <a:ext cx="759124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2400" dirty="0">
                <a:solidFill>
                  <a:srgbClr val="FFC000"/>
                </a:solidFill>
              </a:rPr>
              <a:t>Sternbilder - Muster am Himmel</a:t>
            </a:r>
            <a:endParaRPr lang="de-DE" sz="2400" b="1" dirty="0">
              <a:solidFill>
                <a:srgbClr val="FFC000"/>
              </a:solidFill>
              <a:effectLst/>
              <a:latin typeface="Verdana" panose="020B0604030504040204" pitchFamily="34" charset="0"/>
              <a:ea typeface="Times New Roman" panose="02020603050405020304" pitchFamily="18" charset="0"/>
              <a:cs typeface="Arial" panose="020B0604020202020204" pitchFamily="34" charset="0"/>
            </a:endParaRPr>
          </a:p>
        </p:txBody>
      </p:sp>
      <p:sp>
        <p:nvSpPr>
          <p:cNvPr id="6" name="Textfeld 5">
            <a:extLst>
              <a:ext uri="{FF2B5EF4-FFF2-40B4-BE49-F238E27FC236}">
                <a16:creationId xmlns:a16="http://schemas.microsoft.com/office/drawing/2014/main" id="{995D5F69-32A9-0F6F-DFE4-8DC947087B9A}"/>
              </a:ext>
            </a:extLst>
          </p:cNvPr>
          <p:cNvSpPr txBox="1"/>
          <p:nvPr/>
        </p:nvSpPr>
        <p:spPr>
          <a:xfrm>
            <a:off x="388189" y="2451248"/>
            <a:ext cx="11412747" cy="923330"/>
          </a:xfrm>
          <a:prstGeom prst="rect">
            <a:avLst/>
          </a:prstGeom>
          <a:noFill/>
        </p:spPr>
        <p:txBody>
          <a:bodyPr wrap="square" rtlCol="0">
            <a:spAutoFit/>
          </a:bodyPr>
          <a:lstStyle/>
          <a:p>
            <a:endParaRPr lang="de-AT" dirty="0"/>
          </a:p>
          <a:p>
            <a:endParaRPr lang="de-AT" dirty="0"/>
          </a:p>
          <a:p>
            <a:endParaRPr lang="de-AT" dirty="0"/>
          </a:p>
        </p:txBody>
      </p:sp>
      <p:sp>
        <p:nvSpPr>
          <p:cNvPr id="7" name="Textfeld 6">
            <a:extLst>
              <a:ext uri="{FF2B5EF4-FFF2-40B4-BE49-F238E27FC236}">
                <a16:creationId xmlns:a16="http://schemas.microsoft.com/office/drawing/2014/main" id="{BC01B084-02EF-13E4-57B3-A0F9E883A7A5}"/>
              </a:ext>
            </a:extLst>
          </p:cNvPr>
          <p:cNvSpPr txBox="1"/>
          <p:nvPr/>
        </p:nvSpPr>
        <p:spPr>
          <a:xfrm>
            <a:off x="242977" y="315514"/>
            <a:ext cx="56416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800" b="1" dirty="0"/>
              <a:t>Beobachtbare Objekte am Himmel</a:t>
            </a:r>
          </a:p>
          <a:p>
            <a:endParaRPr lang="de-AT" dirty="0"/>
          </a:p>
        </p:txBody>
      </p:sp>
      <p:sp>
        <p:nvSpPr>
          <p:cNvPr id="8" name="Textfeld 7">
            <a:extLst>
              <a:ext uri="{FF2B5EF4-FFF2-40B4-BE49-F238E27FC236}">
                <a16:creationId xmlns:a16="http://schemas.microsoft.com/office/drawing/2014/main" id="{5D841EF4-26A8-C5A0-AC77-934D9F88DFFC}"/>
              </a:ext>
            </a:extLst>
          </p:cNvPr>
          <p:cNvSpPr txBox="1"/>
          <p:nvPr/>
        </p:nvSpPr>
        <p:spPr>
          <a:xfrm>
            <a:off x="388189" y="2536166"/>
            <a:ext cx="8333117" cy="2893100"/>
          </a:xfrm>
          <a:prstGeom prst="rect">
            <a:avLst/>
          </a:prstGeom>
          <a:noFill/>
        </p:spPr>
        <p:txBody>
          <a:bodyPr wrap="square" rtlCol="0">
            <a:spAutoFit/>
          </a:bodyPr>
          <a:lstStyle/>
          <a:p>
            <a:pPr marL="0" indent="0">
              <a:buFont typeface="Arial" panose="020B0604020202020204" pitchFamily="34" charset="0"/>
              <a:buNone/>
            </a:pPr>
            <a:r>
              <a:rPr lang="de-AT" sz="2000" b="1" dirty="0">
                <a:solidFill>
                  <a:srgbClr val="FFFF00"/>
                </a:solidFill>
              </a:rPr>
              <a:t>Sternbilder - Himmlische Landkarten</a:t>
            </a:r>
          </a:p>
          <a:p>
            <a:pPr marL="0" indent="0">
              <a:buFont typeface="Arial" panose="020B0604020202020204" pitchFamily="34" charset="0"/>
              <a:buNone/>
            </a:pPr>
            <a:endParaRPr lang="de-AT" b="1" dirty="0">
              <a:solidFill>
                <a:srgbClr val="FFFF00"/>
              </a:solidFill>
            </a:endParaRPr>
          </a:p>
          <a:p>
            <a:pPr marL="285750" indent="-285750">
              <a:buFont typeface="Arial" panose="020B0604020202020204" pitchFamily="34" charset="0"/>
              <a:buChar char="•"/>
            </a:pPr>
            <a:r>
              <a:rPr lang="de-DE" dirty="0">
                <a:solidFill>
                  <a:srgbClr val="FFFF00"/>
                </a:solidFill>
              </a:rPr>
              <a:t>Scheinbare Gruppierungen von Sternen, die von der Erde aus gesehen bestimmte Muster bilden (jahreszeitabhängig).</a:t>
            </a:r>
          </a:p>
          <a:p>
            <a:pPr marL="285750" indent="-285750">
              <a:buFont typeface="Arial" panose="020B0604020202020204" pitchFamily="34" charset="0"/>
              <a:buChar char="•"/>
            </a:pPr>
            <a:endParaRPr lang="de-DE" b="0" dirty="0">
              <a:solidFill>
                <a:srgbClr val="FFFF00"/>
              </a:solidFill>
            </a:endParaRPr>
          </a:p>
          <a:p>
            <a:pPr marL="285750" indent="-285750">
              <a:buFont typeface="Arial" panose="020B0604020202020204" pitchFamily="34" charset="0"/>
              <a:buChar char="•"/>
            </a:pPr>
            <a:r>
              <a:rPr lang="de-DE" dirty="0">
                <a:solidFill>
                  <a:srgbClr val="FFFF00"/>
                </a:solidFill>
              </a:rPr>
              <a:t>Dienen zur Orientierung am Nachthimmel.</a:t>
            </a:r>
          </a:p>
          <a:p>
            <a:pPr marL="285750" indent="-285750">
              <a:buFont typeface="Arial" panose="020B0604020202020204" pitchFamily="34" charset="0"/>
              <a:buChar char="•"/>
            </a:pPr>
            <a:endParaRPr lang="de-DE" dirty="0">
              <a:solidFill>
                <a:srgbClr val="FFFF00"/>
              </a:solidFill>
            </a:endParaRPr>
          </a:p>
          <a:p>
            <a:pPr marL="285750" indent="-285750">
              <a:buFont typeface="Arial" panose="020B0604020202020204" pitchFamily="34" charset="0"/>
              <a:buChar char="•"/>
            </a:pPr>
            <a:r>
              <a:rPr lang="de-DE" b="1" dirty="0">
                <a:solidFill>
                  <a:srgbClr val="FFFF00"/>
                </a:solidFill>
              </a:rPr>
              <a:t>Jahreszeiten:</a:t>
            </a:r>
            <a:r>
              <a:rPr lang="de-DE" dirty="0">
                <a:solidFill>
                  <a:srgbClr val="FFFF00"/>
                </a:solidFill>
              </a:rPr>
              <a:t> Bestimmte Sternbilder sind zu bestimmten Jahreszeiten besonders gut sichtbar.</a:t>
            </a:r>
          </a:p>
          <a:p>
            <a:pPr marL="285750" indent="-285750">
              <a:buFont typeface="Arial" panose="020B0604020202020204" pitchFamily="34" charset="0"/>
              <a:buChar char="•"/>
            </a:pPr>
            <a:endParaRPr lang="de-DE" dirty="0"/>
          </a:p>
        </p:txBody>
      </p:sp>
      <p:pic>
        <p:nvPicPr>
          <p:cNvPr id="9" name="Grafik 8" descr="Ein Bild, das Grafiken, Logo, Schrift, Design enthält.&#10;&#10;KI-generierte Inhalte können fehlerhaft sein.">
            <a:extLst>
              <a:ext uri="{FF2B5EF4-FFF2-40B4-BE49-F238E27FC236}">
                <a16:creationId xmlns:a16="http://schemas.microsoft.com/office/drawing/2014/main" id="{3C15CC73-666D-B78B-17B6-BBF2930DAE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92815" y="0"/>
            <a:ext cx="2972117" cy="1655763"/>
          </a:xfrm>
          <a:prstGeom prst="rect">
            <a:avLst/>
          </a:prstGeom>
        </p:spPr>
      </p:pic>
    </p:spTree>
    <p:extLst>
      <p:ext uri="{BB962C8B-B14F-4D97-AF65-F5344CB8AC3E}">
        <p14:creationId xmlns:p14="http://schemas.microsoft.com/office/powerpoint/2010/main" val="3089305582"/>
      </p:ext>
    </p:extLst>
  </p:cSld>
  <p:clrMapOvr>
    <a:masterClrMapping/>
  </p:clrMapOvr>
</p:sld>
</file>

<file path=ppt/theme/theme1.xml><?xml version="1.0" encoding="utf-8"?>
<a:theme xmlns:a="http://schemas.openxmlformats.org/drawingml/2006/main" name="1_Office">
  <a:themeElements>
    <a:clrScheme name="Warmes Blau">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5830</Words>
  <Application>Microsoft Office PowerPoint</Application>
  <PresentationFormat>Breitbild</PresentationFormat>
  <Paragraphs>1003</Paragraphs>
  <Slides>71</Slides>
  <Notes>0</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71</vt:i4>
      </vt:variant>
    </vt:vector>
  </HeadingPairs>
  <TitlesOfParts>
    <vt:vector size="78" baseType="lpstr">
      <vt:lpstr>Aptos</vt:lpstr>
      <vt:lpstr>Aptos Display</vt:lpstr>
      <vt:lpstr>Arial</vt:lpstr>
      <vt:lpstr>Calibri</vt:lpstr>
      <vt:lpstr>Roboto</vt:lpstr>
      <vt:lpstr>Verdana</vt:lpstr>
      <vt:lpstr>1_Office</vt:lpstr>
      <vt:lpstr>Astronomie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Erich Schubert</dc:creator>
  <cp:lastModifiedBy>Erich Schubert</cp:lastModifiedBy>
  <cp:revision>25</cp:revision>
  <dcterms:created xsi:type="dcterms:W3CDTF">2025-04-07T22:48:04Z</dcterms:created>
  <dcterms:modified xsi:type="dcterms:W3CDTF">2025-04-09T10:51:03Z</dcterms:modified>
</cp:coreProperties>
</file>